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5.xml" ContentType="application/vnd.openxmlformats-officedocument.themeOverride+xml"/>
  <Override PartName="/ppt/notesSlides/notesSlide5.xml" ContentType="application/vnd.openxmlformats-officedocument.presentationml.notesSlide+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9.xml" ContentType="application/vnd.openxmlformats-officedocument.themeOverride+xml"/>
  <Override PartName="/ppt/theme/themeOverride30.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31.xml" ContentType="application/vnd.openxmlformats-officedocument.themeOverride+xml"/>
  <Override PartName="/ppt/notesSlides/notesSlide7.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37"/>
  </p:notesMasterIdLst>
  <p:handoutMasterIdLst>
    <p:handoutMasterId r:id="rId38"/>
  </p:handoutMasterIdLst>
  <p:sldIdLst>
    <p:sldId id="795" r:id="rId2"/>
    <p:sldId id="796" r:id="rId3"/>
    <p:sldId id="738" r:id="rId4"/>
    <p:sldId id="739" r:id="rId5"/>
    <p:sldId id="743" r:id="rId6"/>
    <p:sldId id="745" r:id="rId7"/>
    <p:sldId id="747" r:id="rId8"/>
    <p:sldId id="749" r:id="rId9"/>
    <p:sldId id="754" r:id="rId10"/>
    <p:sldId id="750" r:id="rId11"/>
    <p:sldId id="756" r:id="rId12"/>
    <p:sldId id="760" r:id="rId13"/>
    <p:sldId id="776" r:id="rId14"/>
    <p:sldId id="757" r:id="rId15"/>
    <p:sldId id="779" r:id="rId16"/>
    <p:sldId id="780" r:id="rId17"/>
    <p:sldId id="781" r:id="rId18"/>
    <p:sldId id="782" r:id="rId19"/>
    <p:sldId id="784" r:id="rId20"/>
    <p:sldId id="785" r:id="rId21"/>
    <p:sldId id="798" r:id="rId22"/>
    <p:sldId id="790" r:id="rId23"/>
    <p:sldId id="794" r:id="rId24"/>
    <p:sldId id="801" r:id="rId25"/>
    <p:sldId id="800" r:id="rId26"/>
    <p:sldId id="802" r:id="rId27"/>
    <p:sldId id="803" r:id="rId28"/>
    <p:sldId id="582" r:id="rId29"/>
    <p:sldId id="600" r:id="rId30"/>
    <p:sldId id="731" r:id="rId31"/>
    <p:sldId id="732" r:id="rId32"/>
    <p:sldId id="614" r:id="rId33"/>
    <p:sldId id="799" r:id="rId34"/>
    <p:sldId id="804" r:id="rId35"/>
    <p:sldId id="663" r:id="rId36"/>
  </p:sldIdLst>
  <p:sldSz cx="9144000" cy="6858000" type="screen4x3"/>
  <p:notesSz cx="9931400" cy="67945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ányi Diána" initials="ID" lastIdx="3" clrIdx="0">
    <p:extLst>
      <p:ext uri="{19B8F6BF-5375-455C-9EA6-DF929625EA0E}">
        <p15:presenceInfo xmlns:p15="http://schemas.microsoft.com/office/powerpoint/2012/main" userId="S-1-5-21-512655087-2783126743-2738280768-4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FFFF00"/>
    <a:srgbClr val="0066FF"/>
    <a:srgbClr val="FFC000"/>
    <a:srgbClr val="E46C0A"/>
    <a:srgbClr val="984807"/>
    <a:srgbClr val="FFFF70"/>
    <a:srgbClr val="FAC0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éma alapján készült stílus 1 – 4. jelölőszín">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éma alapján készült stílus 1 – 3. jelölőszín">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autoAdjust="0"/>
    <p:restoredTop sz="92405" autoAdjust="0"/>
  </p:normalViewPr>
  <p:slideViewPr>
    <p:cSldViewPr snapToGrid="0">
      <p:cViewPr varScale="1">
        <p:scale>
          <a:sx n="89" d="100"/>
          <a:sy n="89" d="100"/>
        </p:scale>
        <p:origin x="1128" y="44"/>
      </p:cViewPr>
      <p:guideLst/>
    </p:cSldViewPr>
  </p:slideViewPr>
  <p:notesTextViewPr>
    <p:cViewPr>
      <p:scale>
        <a:sx n="1" d="1"/>
        <a:sy n="1" d="1"/>
      </p:scale>
      <p:origin x="0" y="0"/>
    </p:cViewPr>
  </p:notesTextViewPr>
  <p:sorterViewPr>
    <p:cViewPr varScale="1">
      <p:scale>
        <a:sx n="1" d="1"/>
        <a:sy n="1" d="1"/>
      </p:scale>
      <p:origin x="0" y="-5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65CB7-833B-479C-9F84-D280EBA38A4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hu-HU"/>
        </a:p>
      </dgm:t>
    </dgm:pt>
    <dgm:pt modelId="{257C5A95-3D34-47DC-BE95-BCF20207B2E0}">
      <dgm:prSet phldrT="[Szöveg]" custT="1"/>
      <dgm:spPr/>
      <dgm:t>
        <a:bodyPr/>
        <a:lstStyle/>
        <a:p>
          <a:r>
            <a:rPr lang="hu-HU"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Kérelemre induló eljárás</a:t>
          </a:r>
        </a:p>
        <a:p>
          <a:r>
            <a:rPr lang="hu-HU" sz="24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Új igények</a:t>
          </a:r>
          <a:endParaRPr lang="hu-HU"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EC3FCB3-F213-4D1E-8A5F-A2C105358610}" type="parTrans" cxnId="{8A397F42-94E0-45E4-874E-9AD80CF10001}">
      <dgm:prSet/>
      <dgm:spPr/>
      <dgm:t>
        <a:bodyPr/>
        <a:lstStyle/>
        <a:p>
          <a:endParaRPr lang="hu-HU">
            <a:latin typeface="Arial" panose="020B0604020202020204" pitchFamily="34" charset="0"/>
            <a:cs typeface="Arial" panose="020B0604020202020204" pitchFamily="34" charset="0"/>
          </a:endParaRPr>
        </a:p>
      </dgm:t>
    </dgm:pt>
    <dgm:pt modelId="{FE9DC09B-E8F6-4FEE-B7DA-EB9F996D7A92}" type="sibTrans" cxnId="{8A397F42-94E0-45E4-874E-9AD80CF10001}">
      <dgm:prSet/>
      <dgm:spPr/>
      <dgm:t>
        <a:bodyPr/>
        <a:lstStyle/>
        <a:p>
          <a:endParaRPr lang="hu-HU">
            <a:latin typeface="Arial" panose="020B0604020202020204" pitchFamily="34" charset="0"/>
            <a:cs typeface="Arial" panose="020B0604020202020204" pitchFamily="34" charset="0"/>
          </a:endParaRPr>
        </a:p>
      </dgm:t>
    </dgm:pt>
    <dgm:pt modelId="{1C6E5267-E74B-422A-B014-D8EB00E3E5F3}" type="pres">
      <dgm:prSet presAssocID="{1EA65CB7-833B-479C-9F84-D280EBA38A4A}" presName="diagram" presStyleCnt="0">
        <dgm:presLayoutVars>
          <dgm:chPref val="1"/>
          <dgm:dir/>
          <dgm:animOne val="branch"/>
          <dgm:animLvl val="lvl"/>
          <dgm:resizeHandles/>
        </dgm:presLayoutVars>
      </dgm:prSet>
      <dgm:spPr/>
      <dgm:t>
        <a:bodyPr/>
        <a:lstStyle/>
        <a:p>
          <a:endParaRPr lang="hu-HU"/>
        </a:p>
      </dgm:t>
    </dgm:pt>
    <dgm:pt modelId="{4EDC4DB6-4CCD-41DF-9CC7-5B2D6F9B22AC}" type="pres">
      <dgm:prSet presAssocID="{257C5A95-3D34-47DC-BE95-BCF20207B2E0}" presName="root" presStyleCnt="0"/>
      <dgm:spPr/>
      <dgm:t>
        <a:bodyPr/>
        <a:lstStyle/>
        <a:p>
          <a:endParaRPr lang="hu-HU"/>
        </a:p>
      </dgm:t>
    </dgm:pt>
    <dgm:pt modelId="{0FB51622-4DEA-4CDB-88EF-5FBE10026FD7}" type="pres">
      <dgm:prSet presAssocID="{257C5A95-3D34-47DC-BE95-BCF20207B2E0}" presName="rootComposite" presStyleCnt="0"/>
      <dgm:spPr/>
      <dgm:t>
        <a:bodyPr/>
        <a:lstStyle/>
        <a:p>
          <a:endParaRPr lang="hu-HU"/>
        </a:p>
      </dgm:t>
    </dgm:pt>
    <dgm:pt modelId="{206988DF-27B4-4AC0-AAAF-C45ACE9163B9}" type="pres">
      <dgm:prSet presAssocID="{257C5A95-3D34-47DC-BE95-BCF20207B2E0}" presName="rootText" presStyleLbl="node1" presStyleIdx="0" presStyleCnt="1" custLinFactNeighborX="-4670" custLinFactNeighborY="23612"/>
      <dgm:spPr/>
      <dgm:t>
        <a:bodyPr/>
        <a:lstStyle/>
        <a:p>
          <a:endParaRPr lang="hu-HU"/>
        </a:p>
      </dgm:t>
    </dgm:pt>
    <dgm:pt modelId="{8B991AEB-E34E-475E-8592-2B03893FB8F2}" type="pres">
      <dgm:prSet presAssocID="{257C5A95-3D34-47DC-BE95-BCF20207B2E0}" presName="rootConnector" presStyleLbl="node1" presStyleIdx="0" presStyleCnt="1"/>
      <dgm:spPr/>
      <dgm:t>
        <a:bodyPr/>
        <a:lstStyle/>
        <a:p>
          <a:endParaRPr lang="hu-HU"/>
        </a:p>
      </dgm:t>
    </dgm:pt>
    <dgm:pt modelId="{E930A5D9-915F-40E7-ADD3-D736CFCA219F}" type="pres">
      <dgm:prSet presAssocID="{257C5A95-3D34-47DC-BE95-BCF20207B2E0}" presName="childShape" presStyleCnt="0"/>
      <dgm:spPr/>
      <dgm:t>
        <a:bodyPr/>
        <a:lstStyle/>
        <a:p>
          <a:endParaRPr lang="hu-HU"/>
        </a:p>
      </dgm:t>
    </dgm:pt>
  </dgm:ptLst>
  <dgm:cxnLst>
    <dgm:cxn modelId="{8A397F42-94E0-45E4-874E-9AD80CF10001}" srcId="{1EA65CB7-833B-479C-9F84-D280EBA38A4A}" destId="{257C5A95-3D34-47DC-BE95-BCF20207B2E0}" srcOrd="0" destOrd="0" parTransId="{5EC3FCB3-F213-4D1E-8A5F-A2C105358610}" sibTransId="{FE9DC09B-E8F6-4FEE-B7DA-EB9F996D7A92}"/>
    <dgm:cxn modelId="{B29F58FE-DAE2-460B-8DCD-84C0AA9DB7F0}" type="presOf" srcId="{257C5A95-3D34-47DC-BE95-BCF20207B2E0}" destId="{206988DF-27B4-4AC0-AAAF-C45ACE9163B9}" srcOrd="0" destOrd="0" presId="urn:microsoft.com/office/officeart/2005/8/layout/hierarchy3"/>
    <dgm:cxn modelId="{5311F09B-3F13-405E-B796-CBFD6A399596}" type="presOf" srcId="{1EA65CB7-833B-479C-9F84-D280EBA38A4A}" destId="{1C6E5267-E74B-422A-B014-D8EB00E3E5F3}" srcOrd="0" destOrd="0" presId="urn:microsoft.com/office/officeart/2005/8/layout/hierarchy3"/>
    <dgm:cxn modelId="{A5313CA7-4BF6-4B13-9C45-9067CBE2C53F}" type="presOf" srcId="{257C5A95-3D34-47DC-BE95-BCF20207B2E0}" destId="{8B991AEB-E34E-475E-8592-2B03893FB8F2}" srcOrd="1" destOrd="0" presId="urn:microsoft.com/office/officeart/2005/8/layout/hierarchy3"/>
    <dgm:cxn modelId="{7376C7E5-13C1-42D8-A349-7B8308CE73F4}" type="presParOf" srcId="{1C6E5267-E74B-422A-B014-D8EB00E3E5F3}" destId="{4EDC4DB6-4CCD-41DF-9CC7-5B2D6F9B22AC}" srcOrd="0" destOrd="0" presId="urn:microsoft.com/office/officeart/2005/8/layout/hierarchy3"/>
    <dgm:cxn modelId="{DDC5793C-42A1-457B-A11C-3A89041EE99D}" type="presParOf" srcId="{4EDC4DB6-4CCD-41DF-9CC7-5B2D6F9B22AC}" destId="{0FB51622-4DEA-4CDB-88EF-5FBE10026FD7}" srcOrd="0" destOrd="0" presId="urn:microsoft.com/office/officeart/2005/8/layout/hierarchy3"/>
    <dgm:cxn modelId="{FAE6BD42-39A1-49A7-A3B0-D4415491474B}" type="presParOf" srcId="{0FB51622-4DEA-4CDB-88EF-5FBE10026FD7}" destId="{206988DF-27B4-4AC0-AAAF-C45ACE9163B9}" srcOrd="0" destOrd="0" presId="urn:microsoft.com/office/officeart/2005/8/layout/hierarchy3"/>
    <dgm:cxn modelId="{24FEC951-D028-4C74-AF2D-67AAC721AF05}" type="presParOf" srcId="{0FB51622-4DEA-4CDB-88EF-5FBE10026FD7}" destId="{8B991AEB-E34E-475E-8592-2B03893FB8F2}" srcOrd="1" destOrd="0" presId="urn:microsoft.com/office/officeart/2005/8/layout/hierarchy3"/>
    <dgm:cxn modelId="{C1C6F110-7746-4F57-BD5E-20662FB225F8}" type="presParOf" srcId="{4EDC4DB6-4CCD-41DF-9CC7-5B2D6F9B22AC}" destId="{E930A5D9-915F-40E7-ADD3-D736CFCA219F}"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12E35-2580-4F70-8562-148B8EC6FC79}"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hu-HU"/>
        </a:p>
      </dgm:t>
    </dgm:pt>
    <dgm:pt modelId="{86AAC430-E8E1-4639-A9EE-763CD0289D52}">
      <dgm:prSet phldrT="[Szöveg]" custT="1"/>
      <dgm:spPr/>
      <dgm:t>
        <a:bodyPr/>
        <a:lstStyle/>
        <a:p>
          <a:r>
            <a:rPr lang="hu-HU" sz="1800" b="1" dirty="0" smtClean="0">
              <a:latin typeface="Arial" panose="020B0604020202020204" pitchFamily="34" charset="0"/>
              <a:cs typeface="Arial" panose="020B0604020202020204" pitchFamily="34" charset="0"/>
            </a:rPr>
            <a:t>Előzmények megismerése</a:t>
          </a:r>
          <a:endParaRPr lang="hu-HU" sz="1800" b="1" dirty="0">
            <a:latin typeface="Arial" panose="020B0604020202020204" pitchFamily="34" charset="0"/>
            <a:cs typeface="Arial" panose="020B0604020202020204" pitchFamily="34" charset="0"/>
          </a:endParaRPr>
        </a:p>
      </dgm:t>
    </dgm:pt>
    <dgm:pt modelId="{9EC7A52A-3374-4B34-A341-16D55178DD6D}" type="parTrans" cxnId="{24EE3FA2-4D94-4CCE-8B7C-2375B8319279}">
      <dgm:prSet/>
      <dgm:spPr/>
      <dgm:t>
        <a:bodyPr/>
        <a:lstStyle/>
        <a:p>
          <a:endParaRPr lang="hu-HU" sz="2800">
            <a:latin typeface="Arial" panose="020B0604020202020204" pitchFamily="34" charset="0"/>
            <a:cs typeface="Arial" panose="020B0604020202020204" pitchFamily="34" charset="0"/>
          </a:endParaRPr>
        </a:p>
      </dgm:t>
    </dgm:pt>
    <dgm:pt modelId="{640C989D-1DEB-499F-81C6-E7209F2F8C5D}" type="sibTrans" cxnId="{24EE3FA2-4D94-4CCE-8B7C-2375B8319279}">
      <dgm:prSet/>
      <dgm:spPr/>
      <dgm:t>
        <a:bodyPr/>
        <a:lstStyle/>
        <a:p>
          <a:endParaRPr lang="hu-HU" sz="2800">
            <a:latin typeface="Arial" panose="020B0604020202020204" pitchFamily="34" charset="0"/>
            <a:cs typeface="Arial" panose="020B0604020202020204" pitchFamily="34" charset="0"/>
          </a:endParaRPr>
        </a:p>
      </dgm:t>
    </dgm:pt>
    <dgm:pt modelId="{E80598CC-1740-4B9D-8437-D184F09B83F8}">
      <dgm:prSet phldrT="[Szöveg]" custT="1"/>
      <dgm:spPr/>
      <dgm:t>
        <a:bodyPr/>
        <a:lstStyle/>
        <a:p>
          <a:r>
            <a:rPr lang="hu-HU" sz="1800" b="1" dirty="0" smtClean="0">
              <a:latin typeface="Arial" panose="020B0604020202020204" pitchFamily="34" charset="0"/>
              <a:cs typeface="Arial" panose="020B0604020202020204" pitchFamily="34" charset="0"/>
            </a:rPr>
            <a:t>Benyújtott „Nyilatkozat a szakértői minősítéshez” áttekintése</a:t>
          </a:r>
          <a:endParaRPr lang="hu-HU" sz="1800" b="1" dirty="0">
            <a:latin typeface="Arial" panose="020B0604020202020204" pitchFamily="34" charset="0"/>
            <a:cs typeface="Arial" panose="020B0604020202020204" pitchFamily="34" charset="0"/>
          </a:endParaRPr>
        </a:p>
      </dgm:t>
    </dgm:pt>
    <dgm:pt modelId="{BCDF380B-FE92-439A-B079-B8A8823CCEF5}" type="parTrans" cxnId="{54A4ED0C-8AED-402C-B242-0D8F16364703}">
      <dgm:prSet/>
      <dgm:spPr/>
      <dgm:t>
        <a:bodyPr/>
        <a:lstStyle/>
        <a:p>
          <a:endParaRPr lang="hu-HU" sz="2800">
            <a:latin typeface="Arial" panose="020B0604020202020204" pitchFamily="34" charset="0"/>
            <a:cs typeface="Arial" panose="020B0604020202020204" pitchFamily="34" charset="0"/>
          </a:endParaRPr>
        </a:p>
      </dgm:t>
    </dgm:pt>
    <dgm:pt modelId="{7B6419F4-7A0F-4F4E-8127-A2DF8B7EF860}" type="sibTrans" cxnId="{54A4ED0C-8AED-402C-B242-0D8F16364703}">
      <dgm:prSet/>
      <dgm:spPr/>
      <dgm:t>
        <a:bodyPr/>
        <a:lstStyle/>
        <a:p>
          <a:endParaRPr lang="hu-HU" sz="2800">
            <a:latin typeface="Arial" panose="020B0604020202020204" pitchFamily="34" charset="0"/>
            <a:cs typeface="Arial" panose="020B0604020202020204" pitchFamily="34" charset="0"/>
          </a:endParaRPr>
        </a:p>
      </dgm:t>
    </dgm:pt>
    <dgm:pt modelId="{BF4FDE31-C23E-4056-9A12-0BD2B2FB0FCE}">
      <dgm:prSet phldrT="[Szöveg]" custT="1"/>
      <dgm:spPr/>
      <dgm:t>
        <a:bodyPr/>
        <a:lstStyle/>
        <a:p>
          <a:r>
            <a:rPr lang="hu-HU" sz="1800" b="1" dirty="0" smtClean="0">
              <a:latin typeface="Arial" panose="020B0604020202020204" pitchFamily="34" charset="0"/>
              <a:cs typeface="Arial" panose="020B0604020202020204" pitchFamily="34" charset="0"/>
            </a:rPr>
            <a:t>Személyes interjú a kérelmezővel, páros interjú</a:t>
          </a:r>
          <a:endParaRPr lang="hu-HU" sz="1800" b="1" dirty="0">
            <a:latin typeface="Arial" panose="020B0604020202020204" pitchFamily="34" charset="0"/>
            <a:cs typeface="Arial" panose="020B0604020202020204" pitchFamily="34" charset="0"/>
          </a:endParaRPr>
        </a:p>
      </dgm:t>
    </dgm:pt>
    <dgm:pt modelId="{58DC3335-8D4C-4942-83C4-53A2FF830F8E}" type="parTrans" cxnId="{A56B003D-ED57-4003-913E-D4D33B7CDD0C}">
      <dgm:prSet/>
      <dgm:spPr/>
      <dgm:t>
        <a:bodyPr/>
        <a:lstStyle/>
        <a:p>
          <a:endParaRPr lang="hu-HU" sz="2800">
            <a:latin typeface="Arial" panose="020B0604020202020204" pitchFamily="34" charset="0"/>
            <a:cs typeface="Arial" panose="020B0604020202020204" pitchFamily="34" charset="0"/>
          </a:endParaRPr>
        </a:p>
      </dgm:t>
    </dgm:pt>
    <dgm:pt modelId="{2206E6AD-E64A-4ED4-AD78-D2F1620195F5}" type="sibTrans" cxnId="{A56B003D-ED57-4003-913E-D4D33B7CDD0C}">
      <dgm:prSet/>
      <dgm:spPr/>
      <dgm:t>
        <a:bodyPr/>
        <a:lstStyle/>
        <a:p>
          <a:endParaRPr lang="hu-HU" sz="2800">
            <a:latin typeface="Arial" panose="020B0604020202020204" pitchFamily="34" charset="0"/>
            <a:cs typeface="Arial" panose="020B0604020202020204" pitchFamily="34" charset="0"/>
          </a:endParaRPr>
        </a:p>
      </dgm:t>
    </dgm:pt>
    <dgm:pt modelId="{E28FA966-5F74-411B-83D0-81F22B405A2D}">
      <dgm:prSet phldrT="[Szöveg]" custT="1"/>
      <dgm:spPr/>
      <dgm:t>
        <a:bodyPr/>
        <a:lstStyle/>
        <a:p>
          <a:r>
            <a:rPr lang="hu-HU" sz="1800" b="1" dirty="0" smtClean="0">
              <a:latin typeface="Arial" panose="020B0604020202020204" pitchFamily="34" charset="0"/>
              <a:cs typeface="Arial" panose="020B0604020202020204" pitchFamily="34" charset="0"/>
            </a:rPr>
            <a:t>Konzultáció a bizottság többi szakértőjével, igény esetén más szakértőkkel</a:t>
          </a:r>
          <a:endParaRPr lang="hu-HU" sz="1800" b="1" dirty="0">
            <a:latin typeface="Arial" panose="020B0604020202020204" pitchFamily="34" charset="0"/>
            <a:cs typeface="Arial" panose="020B0604020202020204" pitchFamily="34" charset="0"/>
          </a:endParaRPr>
        </a:p>
      </dgm:t>
    </dgm:pt>
    <dgm:pt modelId="{93E3FA5E-FB4A-4C08-9FD1-298E734BFD44}" type="parTrans" cxnId="{2227D2FE-2722-48EE-84CD-B52E17A95457}">
      <dgm:prSet/>
      <dgm:spPr/>
      <dgm:t>
        <a:bodyPr/>
        <a:lstStyle/>
        <a:p>
          <a:endParaRPr lang="hu-HU" sz="2800">
            <a:latin typeface="Arial" panose="020B0604020202020204" pitchFamily="34" charset="0"/>
            <a:cs typeface="Arial" panose="020B0604020202020204" pitchFamily="34" charset="0"/>
          </a:endParaRPr>
        </a:p>
      </dgm:t>
    </dgm:pt>
    <dgm:pt modelId="{2F301282-7FFE-45DA-BC93-5B56A59AE288}" type="sibTrans" cxnId="{2227D2FE-2722-48EE-84CD-B52E17A95457}">
      <dgm:prSet/>
      <dgm:spPr/>
      <dgm:t>
        <a:bodyPr/>
        <a:lstStyle/>
        <a:p>
          <a:endParaRPr lang="hu-HU" sz="2800">
            <a:latin typeface="Arial" panose="020B0604020202020204" pitchFamily="34" charset="0"/>
            <a:cs typeface="Arial" panose="020B0604020202020204" pitchFamily="34" charset="0"/>
          </a:endParaRPr>
        </a:p>
      </dgm:t>
    </dgm:pt>
    <dgm:pt modelId="{6A7F2CF5-96CC-4106-97CD-3137FD24E7ED}" type="pres">
      <dgm:prSet presAssocID="{FDE12E35-2580-4F70-8562-148B8EC6FC79}" presName="rootnode" presStyleCnt="0">
        <dgm:presLayoutVars>
          <dgm:chMax/>
          <dgm:chPref/>
          <dgm:dir/>
          <dgm:animLvl val="lvl"/>
        </dgm:presLayoutVars>
      </dgm:prSet>
      <dgm:spPr/>
      <dgm:t>
        <a:bodyPr/>
        <a:lstStyle/>
        <a:p>
          <a:endParaRPr lang="hu-HU"/>
        </a:p>
      </dgm:t>
    </dgm:pt>
    <dgm:pt modelId="{70D82B12-8B16-4BBD-96DD-07262C8186D6}" type="pres">
      <dgm:prSet presAssocID="{86AAC430-E8E1-4639-A9EE-763CD0289D52}" presName="composite" presStyleCnt="0"/>
      <dgm:spPr/>
    </dgm:pt>
    <dgm:pt modelId="{B73682AC-B880-4366-A26E-007364FFCDF1}" type="pres">
      <dgm:prSet presAssocID="{86AAC430-E8E1-4639-A9EE-763CD0289D52}" presName="LShape" presStyleLbl="alignNode1" presStyleIdx="0" presStyleCnt="7"/>
      <dgm:spPr/>
    </dgm:pt>
    <dgm:pt modelId="{3063139B-6113-4351-8A79-23875B49911D}" type="pres">
      <dgm:prSet presAssocID="{86AAC430-E8E1-4639-A9EE-763CD0289D52}" presName="ParentText" presStyleLbl="revTx" presStyleIdx="0" presStyleCnt="4">
        <dgm:presLayoutVars>
          <dgm:chMax val="0"/>
          <dgm:chPref val="0"/>
          <dgm:bulletEnabled val="1"/>
        </dgm:presLayoutVars>
      </dgm:prSet>
      <dgm:spPr/>
      <dgm:t>
        <a:bodyPr/>
        <a:lstStyle/>
        <a:p>
          <a:endParaRPr lang="hu-HU"/>
        </a:p>
      </dgm:t>
    </dgm:pt>
    <dgm:pt modelId="{593AF16C-F80B-4FE7-BF98-AB07BFC1E999}" type="pres">
      <dgm:prSet presAssocID="{86AAC430-E8E1-4639-A9EE-763CD0289D52}" presName="Triangle" presStyleLbl="alignNode1" presStyleIdx="1" presStyleCnt="7"/>
      <dgm:spPr/>
    </dgm:pt>
    <dgm:pt modelId="{DC3D9A56-60CD-4277-9770-D402B91D71DE}" type="pres">
      <dgm:prSet presAssocID="{640C989D-1DEB-499F-81C6-E7209F2F8C5D}" presName="sibTrans" presStyleCnt="0"/>
      <dgm:spPr/>
    </dgm:pt>
    <dgm:pt modelId="{239012BC-9D9E-4053-A409-39119117C1DE}" type="pres">
      <dgm:prSet presAssocID="{640C989D-1DEB-499F-81C6-E7209F2F8C5D}" presName="space" presStyleCnt="0"/>
      <dgm:spPr/>
    </dgm:pt>
    <dgm:pt modelId="{AFDB7617-4BA5-4248-ACCA-F73704E2DCD4}" type="pres">
      <dgm:prSet presAssocID="{E80598CC-1740-4B9D-8437-D184F09B83F8}" presName="composite" presStyleCnt="0"/>
      <dgm:spPr/>
    </dgm:pt>
    <dgm:pt modelId="{AA57C425-44C3-4F76-BD35-74FEBD37A831}" type="pres">
      <dgm:prSet presAssocID="{E80598CC-1740-4B9D-8437-D184F09B83F8}" presName="LShape" presStyleLbl="alignNode1" presStyleIdx="2" presStyleCnt="7"/>
      <dgm:spPr/>
    </dgm:pt>
    <dgm:pt modelId="{2F6B8C7C-5FB1-4386-BD69-8CA6688AB3F7}" type="pres">
      <dgm:prSet presAssocID="{E80598CC-1740-4B9D-8437-D184F09B83F8}" presName="ParentText" presStyleLbl="revTx" presStyleIdx="1" presStyleCnt="4">
        <dgm:presLayoutVars>
          <dgm:chMax val="0"/>
          <dgm:chPref val="0"/>
          <dgm:bulletEnabled val="1"/>
        </dgm:presLayoutVars>
      </dgm:prSet>
      <dgm:spPr/>
      <dgm:t>
        <a:bodyPr/>
        <a:lstStyle/>
        <a:p>
          <a:endParaRPr lang="hu-HU"/>
        </a:p>
      </dgm:t>
    </dgm:pt>
    <dgm:pt modelId="{A09EEFB1-0BA3-4BB6-8551-2E26CD417C00}" type="pres">
      <dgm:prSet presAssocID="{E80598CC-1740-4B9D-8437-D184F09B83F8}" presName="Triangle" presStyleLbl="alignNode1" presStyleIdx="3" presStyleCnt="7"/>
      <dgm:spPr/>
    </dgm:pt>
    <dgm:pt modelId="{74C3C6B1-69F7-4F5F-A518-27536D0EA98F}" type="pres">
      <dgm:prSet presAssocID="{7B6419F4-7A0F-4F4E-8127-A2DF8B7EF860}" presName="sibTrans" presStyleCnt="0"/>
      <dgm:spPr/>
    </dgm:pt>
    <dgm:pt modelId="{DC0F8E71-8414-458B-94C3-E33881CF4916}" type="pres">
      <dgm:prSet presAssocID="{7B6419F4-7A0F-4F4E-8127-A2DF8B7EF860}" presName="space" presStyleCnt="0"/>
      <dgm:spPr/>
    </dgm:pt>
    <dgm:pt modelId="{DB5070E2-7704-4F0F-A7BA-829E740E14F4}" type="pres">
      <dgm:prSet presAssocID="{BF4FDE31-C23E-4056-9A12-0BD2B2FB0FCE}" presName="composite" presStyleCnt="0"/>
      <dgm:spPr/>
    </dgm:pt>
    <dgm:pt modelId="{86C11007-C41F-4C84-AC86-CA39C5C7642B}" type="pres">
      <dgm:prSet presAssocID="{BF4FDE31-C23E-4056-9A12-0BD2B2FB0FCE}" presName="LShape" presStyleLbl="alignNode1" presStyleIdx="4" presStyleCnt="7"/>
      <dgm:spPr/>
    </dgm:pt>
    <dgm:pt modelId="{8E04FA77-D30E-4AD7-BA3F-EF01A6D65D87}" type="pres">
      <dgm:prSet presAssocID="{BF4FDE31-C23E-4056-9A12-0BD2B2FB0FCE}" presName="ParentText" presStyleLbl="revTx" presStyleIdx="2" presStyleCnt="4">
        <dgm:presLayoutVars>
          <dgm:chMax val="0"/>
          <dgm:chPref val="0"/>
          <dgm:bulletEnabled val="1"/>
        </dgm:presLayoutVars>
      </dgm:prSet>
      <dgm:spPr/>
      <dgm:t>
        <a:bodyPr/>
        <a:lstStyle/>
        <a:p>
          <a:endParaRPr lang="hu-HU"/>
        </a:p>
      </dgm:t>
    </dgm:pt>
    <dgm:pt modelId="{553D269F-DB54-443D-B193-1D0618B690A2}" type="pres">
      <dgm:prSet presAssocID="{BF4FDE31-C23E-4056-9A12-0BD2B2FB0FCE}" presName="Triangle" presStyleLbl="alignNode1" presStyleIdx="5" presStyleCnt="7"/>
      <dgm:spPr/>
    </dgm:pt>
    <dgm:pt modelId="{1FDDE028-8AAE-46BE-B580-D12C72599AA8}" type="pres">
      <dgm:prSet presAssocID="{2206E6AD-E64A-4ED4-AD78-D2F1620195F5}" presName="sibTrans" presStyleCnt="0"/>
      <dgm:spPr/>
    </dgm:pt>
    <dgm:pt modelId="{F88A7B5F-466E-4586-A612-4AD664892B67}" type="pres">
      <dgm:prSet presAssocID="{2206E6AD-E64A-4ED4-AD78-D2F1620195F5}" presName="space" presStyleCnt="0"/>
      <dgm:spPr/>
    </dgm:pt>
    <dgm:pt modelId="{0342E8BA-BE7C-4C84-90AE-208DC904ACCA}" type="pres">
      <dgm:prSet presAssocID="{E28FA966-5F74-411B-83D0-81F22B405A2D}" presName="composite" presStyleCnt="0"/>
      <dgm:spPr/>
    </dgm:pt>
    <dgm:pt modelId="{9F2DA737-215F-472D-8BB8-D95254712E5A}" type="pres">
      <dgm:prSet presAssocID="{E28FA966-5F74-411B-83D0-81F22B405A2D}" presName="LShape" presStyleLbl="alignNode1" presStyleIdx="6" presStyleCnt="7"/>
      <dgm:spPr/>
    </dgm:pt>
    <dgm:pt modelId="{7F4D83CA-78A6-4DC7-AAB7-C46D86EAAC20}" type="pres">
      <dgm:prSet presAssocID="{E28FA966-5F74-411B-83D0-81F22B405A2D}" presName="ParentText" presStyleLbl="revTx" presStyleIdx="3" presStyleCnt="4">
        <dgm:presLayoutVars>
          <dgm:chMax val="0"/>
          <dgm:chPref val="0"/>
          <dgm:bulletEnabled val="1"/>
        </dgm:presLayoutVars>
      </dgm:prSet>
      <dgm:spPr/>
      <dgm:t>
        <a:bodyPr/>
        <a:lstStyle/>
        <a:p>
          <a:endParaRPr lang="hu-HU"/>
        </a:p>
      </dgm:t>
    </dgm:pt>
  </dgm:ptLst>
  <dgm:cxnLst>
    <dgm:cxn modelId="{457A8E62-E65F-43A1-AC2C-97215956C594}" type="presOf" srcId="{86AAC430-E8E1-4639-A9EE-763CD0289D52}" destId="{3063139B-6113-4351-8A79-23875B49911D}" srcOrd="0" destOrd="0" presId="urn:microsoft.com/office/officeart/2009/3/layout/StepUpProcess"/>
    <dgm:cxn modelId="{A9DFAE57-1195-45C9-B41B-7941FEBC9EBF}" type="presOf" srcId="{FDE12E35-2580-4F70-8562-148B8EC6FC79}" destId="{6A7F2CF5-96CC-4106-97CD-3137FD24E7ED}" srcOrd="0" destOrd="0" presId="urn:microsoft.com/office/officeart/2009/3/layout/StepUpProcess"/>
    <dgm:cxn modelId="{922137FE-C68F-4125-A018-6FE7D2BED600}" type="presOf" srcId="{BF4FDE31-C23E-4056-9A12-0BD2B2FB0FCE}" destId="{8E04FA77-D30E-4AD7-BA3F-EF01A6D65D87}" srcOrd="0" destOrd="0" presId="urn:microsoft.com/office/officeart/2009/3/layout/StepUpProcess"/>
    <dgm:cxn modelId="{24EE3FA2-4D94-4CCE-8B7C-2375B8319279}" srcId="{FDE12E35-2580-4F70-8562-148B8EC6FC79}" destId="{86AAC430-E8E1-4639-A9EE-763CD0289D52}" srcOrd="0" destOrd="0" parTransId="{9EC7A52A-3374-4B34-A341-16D55178DD6D}" sibTransId="{640C989D-1DEB-499F-81C6-E7209F2F8C5D}"/>
    <dgm:cxn modelId="{6928DC92-7BB4-4871-A462-CCFE91157F2C}" type="presOf" srcId="{E28FA966-5F74-411B-83D0-81F22B405A2D}" destId="{7F4D83CA-78A6-4DC7-AAB7-C46D86EAAC20}" srcOrd="0" destOrd="0" presId="urn:microsoft.com/office/officeart/2009/3/layout/StepUpProcess"/>
    <dgm:cxn modelId="{2227D2FE-2722-48EE-84CD-B52E17A95457}" srcId="{FDE12E35-2580-4F70-8562-148B8EC6FC79}" destId="{E28FA966-5F74-411B-83D0-81F22B405A2D}" srcOrd="3" destOrd="0" parTransId="{93E3FA5E-FB4A-4C08-9FD1-298E734BFD44}" sibTransId="{2F301282-7FFE-45DA-BC93-5B56A59AE288}"/>
    <dgm:cxn modelId="{56688838-DF0D-421C-86B6-E376A683EAD2}" type="presOf" srcId="{E80598CC-1740-4B9D-8437-D184F09B83F8}" destId="{2F6B8C7C-5FB1-4386-BD69-8CA6688AB3F7}" srcOrd="0" destOrd="0" presId="urn:microsoft.com/office/officeart/2009/3/layout/StepUpProcess"/>
    <dgm:cxn modelId="{A56B003D-ED57-4003-913E-D4D33B7CDD0C}" srcId="{FDE12E35-2580-4F70-8562-148B8EC6FC79}" destId="{BF4FDE31-C23E-4056-9A12-0BD2B2FB0FCE}" srcOrd="2" destOrd="0" parTransId="{58DC3335-8D4C-4942-83C4-53A2FF830F8E}" sibTransId="{2206E6AD-E64A-4ED4-AD78-D2F1620195F5}"/>
    <dgm:cxn modelId="{54A4ED0C-8AED-402C-B242-0D8F16364703}" srcId="{FDE12E35-2580-4F70-8562-148B8EC6FC79}" destId="{E80598CC-1740-4B9D-8437-D184F09B83F8}" srcOrd="1" destOrd="0" parTransId="{BCDF380B-FE92-439A-B079-B8A8823CCEF5}" sibTransId="{7B6419F4-7A0F-4F4E-8127-A2DF8B7EF860}"/>
    <dgm:cxn modelId="{6B2FA846-E687-46D0-B83A-9590C691049B}" type="presParOf" srcId="{6A7F2CF5-96CC-4106-97CD-3137FD24E7ED}" destId="{70D82B12-8B16-4BBD-96DD-07262C8186D6}" srcOrd="0" destOrd="0" presId="urn:microsoft.com/office/officeart/2009/3/layout/StepUpProcess"/>
    <dgm:cxn modelId="{5E9264EB-C8CA-479D-8854-A22B57E6F92E}" type="presParOf" srcId="{70D82B12-8B16-4BBD-96DD-07262C8186D6}" destId="{B73682AC-B880-4366-A26E-007364FFCDF1}" srcOrd="0" destOrd="0" presId="urn:microsoft.com/office/officeart/2009/3/layout/StepUpProcess"/>
    <dgm:cxn modelId="{18EC057A-2E6A-4EBB-9B03-7D86D78B149B}" type="presParOf" srcId="{70D82B12-8B16-4BBD-96DD-07262C8186D6}" destId="{3063139B-6113-4351-8A79-23875B49911D}" srcOrd="1" destOrd="0" presId="urn:microsoft.com/office/officeart/2009/3/layout/StepUpProcess"/>
    <dgm:cxn modelId="{1CA49FFB-BA6A-44CE-ACBF-829B8FDF6AC8}" type="presParOf" srcId="{70D82B12-8B16-4BBD-96DD-07262C8186D6}" destId="{593AF16C-F80B-4FE7-BF98-AB07BFC1E999}" srcOrd="2" destOrd="0" presId="urn:microsoft.com/office/officeart/2009/3/layout/StepUpProcess"/>
    <dgm:cxn modelId="{95C16EA0-96EE-4CD5-B564-AF6460D13D48}" type="presParOf" srcId="{6A7F2CF5-96CC-4106-97CD-3137FD24E7ED}" destId="{DC3D9A56-60CD-4277-9770-D402B91D71DE}" srcOrd="1" destOrd="0" presId="urn:microsoft.com/office/officeart/2009/3/layout/StepUpProcess"/>
    <dgm:cxn modelId="{A5D31C38-485B-4B3C-A3CE-C58BD61CC4F7}" type="presParOf" srcId="{DC3D9A56-60CD-4277-9770-D402B91D71DE}" destId="{239012BC-9D9E-4053-A409-39119117C1DE}" srcOrd="0" destOrd="0" presId="urn:microsoft.com/office/officeart/2009/3/layout/StepUpProcess"/>
    <dgm:cxn modelId="{24103F74-5AF1-43E3-A5DD-54405C322A09}" type="presParOf" srcId="{6A7F2CF5-96CC-4106-97CD-3137FD24E7ED}" destId="{AFDB7617-4BA5-4248-ACCA-F73704E2DCD4}" srcOrd="2" destOrd="0" presId="urn:microsoft.com/office/officeart/2009/3/layout/StepUpProcess"/>
    <dgm:cxn modelId="{609B8830-8B66-498B-821F-287CA4D41A87}" type="presParOf" srcId="{AFDB7617-4BA5-4248-ACCA-F73704E2DCD4}" destId="{AA57C425-44C3-4F76-BD35-74FEBD37A831}" srcOrd="0" destOrd="0" presId="urn:microsoft.com/office/officeart/2009/3/layout/StepUpProcess"/>
    <dgm:cxn modelId="{C542653A-0F01-44B1-9D7B-36B1DBFECF73}" type="presParOf" srcId="{AFDB7617-4BA5-4248-ACCA-F73704E2DCD4}" destId="{2F6B8C7C-5FB1-4386-BD69-8CA6688AB3F7}" srcOrd="1" destOrd="0" presId="urn:microsoft.com/office/officeart/2009/3/layout/StepUpProcess"/>
    <dgm:cxn modelId="{D9EDC497-421E-4C1D-B619-7DA92F6BC9CD}" type="presParOf" srcId="{AFDB7617-4BA5-4248-ACCA-F73704E2DCD4}" destId="{A09EEFB1-0BA3-4BB6-8551-2E26CD417C00}" srcOrd="2" destOrd="0" presId="urn:microsoft.com/office/officeart/2009/3/layout/StepUpProcess"/>
    <dgm:cxn modelId="{A8564E1B-A3A1-4F8A-959A-BF3A223AB898}" type="presParOf" srcId="{6A7F2CF5-96CC-4106-97CD-3137FD24E7ED}" destId="{74C3C6B1-69F7-4F5F-A518-27536D0EA98F}" srcOrd="3" destOrd="0" presId="urn:microsoft.com/office/officeart/2009/3/layout/StepUpProcess"/>
    <dgm:cxn modelId="{BDB14067-F175-4F4B-A24C-DDCD172651FA}" type="presParOf" srcId="{74C3C6B1-69F7-4F5F-A518-27536D0EA98F}" destId="{DC0F8E71-8414-458B-94C3-E33881CF4916}" srcOrd="0" destOrd="0" presId="urn:microsoft.com/office/officeart/2009/3/layout/StepUpProcess"/>
    <dgm:cxn modelId="{BDFA8011-B110-424E-89F6-31A0043034E9}" type="presParOf" srcId="{6A7F2CF5-96CC-4106-97CD-3137FD24E7ED}" destId="{DB5070E2-7704-4F0F-A7BA-829E740E14F4}" srcOrd="4" destOrd="0" presId="urn:microsoft.com/office/officeart/2009/3/layout/StepUpProcess"/>
    <dgm:cxn modelId="{2865B91A-6C95-4B3F-B740-046E556F7E8F}" type="presParOf" srcId="{DB5070E2-7704-4F0F-A7BA-829E740E14F4}" destId="{86C11007-C41F-4C84-AC86-CA39C5C7642B}" srcOrd="0" destOrd="0" presId="urn:microsoft.com/office/officeart/2009/3/layout/StepUpProcess"/>
    <dgm:cxn modelId="{97DA9069-D8CB-4B80-B36D-0CDAFC442ADA}" type="presParOf" srcId="{DB5070E2-7704-4F0F-A7BA-829E740E14F4}" destId="{8E04FA77-D30E-4AD7-BA3F-EF01A6D65D87}" srcOrd="1" destOrd="0" presId="urn:microsoft.com/office/officeart/2009/3/layout/StepUpProcess"/>
    <dgm:cxn modelId="{D7601F83-4A44-412E-B4DA-CC8889485800}" type="presParOf" srcId="{DB5070E2-7704-4F0F-A7BA-829E740E14F4}" destId="{553D269F-DB54-443D-B193-1D0618B690A2}" srcOrd="2" destOrd="0" presId="urn:microsoft.com/office/officeart/2009/3/layout/StepUpProcess"/>
    <dgm:cxn modelId="{89A801CB-1C7C-4FFE-9267-72F36078F635}" type="presParOf" srcId="{6A7F2CF5-96CC-4106-97CD-3137FD24E7ED}" destId="{1FDDE028-8AAE-46BE-B580-D12C72599AA8}" srcOrd="5" destOrd="0" presId="urn:microsoft.com/office/officeart/2009/3/layout/StepUpProcess"/>
    <dgm:cxn modelId="{E26DEBF6-559D-417D-BA8E-B54FC4125A5E}" type="presParOf" srcId="{1FDDE028-8AAE-46BE-B580-D12C72599AA8}" destId="{F88A7B5F-466E-4586-A612-4AD664892B67}" srcOrd="0" destOrd="0" presId="urn:microsoft.com/office/officeart/2009/3/layout/StepUpProcess"/>
    <dgm:cxn modelId="{952E7653-F1E1-404A-81AC-F150B46524E7}" type="presParOf" srcId="{6A7F2CF5-96CC-4106-97CD-3137FD24E7ED}" destId="{0342E8BA-BE7C-4C84-90AE-208DC904ACCA}" srcOrd="6" destOrd="0" presId="urn:microsoft.com/office/officeart/2009/3/layout/StepUpProcess"/>
    <dgm:cxn modelId="{405E261B-D98D-4464-9EFD-9897CC24657F}" type="presParOf" srcId="{0342E8BA-BE7C-4C84-90AE-208DC904ACCA}" destId="{9F2DA737-215F-472D-8BB8-D95254712E5A}" srcOrd="0" destOrd="0" presId="urn:microsoft.com/office/officeart/2009/3/layout/StepUpProcess"/>
    <dgm:cxn modelId="{6F7A3324-3A2D-4032-B2A3-728A5206D63D}" type="presParOf" srcId="{0342E8BA-BE7C-4C84-90AE-208DC904ACCA}" destId="{7F4D83CA-78A6-4DC7-AAB7-C46D86EAAC2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92030D-2359-4789-92C3-C7A114D91583}"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hu-HU"/>
        </a:p>
      </dgm:t>
    </dgm:pt>
    <dgm:pt modelId="{60DD500C-0967-49CB-B585-735C0EB413BB}">
      <dgm:prSet phldrT="[Szöveg]" custT="1"/>
      <dgm:spPr/>
      <dgm:t>
        <a:bodyPr/>
        <a:lstStyle/>
        <a:p>
          <a:r>
            <a:rPr lang="hu-HU" sz="1800" dirty="0" smtClean="0"/>
            <a:t>Képzés</a:t>
          </a:r>
          <a:endParaRPr lang="hu-HU" sz="1800" dirty="0"/>
        </a:p>
      </dgm:t>
    </dgm:pt>
    <dgm:pt modelId="{10280407-0FC4-484C-B9A9-2052598EC61B}" type="parTrans" cxnId="{E437E664-333D-4130-B67F-6B28E6C05A5F}">
      <dgm:prSet/>
      <dgm:spPr/>
      <dgm:t>
        <a:bodyPr/>
        <a:lstStyle/>
        <a:p>
          <a:endParaRPr lang="hu-HU"/>
        </a:p>
      </dgm:t>
    </dgm:pt>
    <dgm:pt modelId="{17B0C135-17D4-4179-8F67-709CDD7BF892}" type="sibTrans" cxnId="{E437E664-333D-4130-B67F-6B28E6C05A5F}">
      <dgm:prSet/>
      <dgm:spPr>
        <a:blipFill rotWithShape="1">
          <a:blip xmlns:r="http://schemas.openxmlformats.org/officeDocument/2006/relationships" r:embed="rId1"/>
          <a:stretch>
            <a:fillRect/>
          </a:stretch>
        </a:blipFill>
      </dgm:spPr>
      <dgm:t>
        <a:bodyPr/>
        <a:lstStyle/>
        <a:p>
          <a:endParaRPr lang="hu-HU"/>
        </a:p>
      </dgm:t>
    </dgm:pt>
    <dgm:pt modelId="{E207DA8F-AA10-4B44-86AD-18BB37ED752F}">
      <dgm:prSet phldrT="[Szöveg]" custT="1"/>
      <dgm:spPr/>
      <dgm:t>
        <a:bodyPr/>
        <a:lstStyle/>
        <a:p>
          <a:r>
            <a:rPr lang="hu-HU" sz="1800" dirty="0" smtClean="0"/>
            <a:t>Munka-közvetítés</a:t>
          </a:r>
          <a:endParaRPr lang="hu-HU" sz="1800" dirty="0"/>
        </a:p>
      </dgm:t>
    </dgm:pt>
    <dgm:pt modelId="{E6960DA7-16D5-415E-B38B-B1F2467D2539}" type="parTrans" cxnId="{14B36656-78B0-490F-BC7C-7677B42B9DFE}">
      <dgm:prSet/>
      <dgm:spPr/>
      <dgm:t>
        <a:bodyPr/>
        <a:lstStyle/>
        <a:p>
          <a:endParaRPr lang="hu-HU"/>
        </a:p>
      </dgm:t>
    </dgm:pt>
    <dgm:pt modelId="{E8775374-EEA3-4B4E-B5C7-A14A1C0A90B7}" type="sibTrans" cxnId="{14B36656-78B0-490F-BC7C-7677B42B9DFE}">
      <dgm:prSet/>
      <dgm:spPr>
        <a:blipFill rotWithShape="1">
          <a:blip xmlns:r="http://schemas.openxmlformats.org/officeDocument/2006/relationships" r:embed="rId2"/>
          <a:stretch>
            <a:fillRect/>
          </a:stretch>
        </a:blipFill>
      </dgm:spPr>
      <dgm:t>
        <a:bodyPr/>
        <a:lstStyle/>
        <a:p>
          <a:endParaRPr lang="hu-HU"/>
        </a:p>
      </dgm:t>
    </dgm:pt>
    <dgm:pt modelId="{1C82F9C2-F7EE-4FFD-9986-BBFEF5CAF46A}">
      <dgm:prSet phldrT="[Szöveg]" custT="1"/>
      <dgm:spPr/>
      <dgm:t>
        <a:bodyPr/>
        <a:lstStyle/>
        <a:p>
          <a:r>
            <a:rPr lang="hu-HU" sz="1800" dirty="0" smtClean="0"/>
            <a:t>EFOP, VEKOP programba irányítás</a:t>
          </a:r>
          <a:endParaRPr lang="hu-HU" sz="1800" dirty="0"/>
        </a:p>
      </dgm:t>
    </dgm:pt>
    <dgm:pt modelId="{280786F2-90C8-45E9-9344-F733B329B817}" type="parTrans" cxnId="{43F7F7BD-E106-4D33-8CB9-F36F69101E23}">
      <dgm:prSet/>
      <dgm:spPr/>
      <dgm:t>
        <a:bodyPr/>
        <a:lstStyle/>
        <a:p>
          <a:endParaRPr lang="hu-HU"/>
        </a:p>
      </dgm:t>
    </dgm:pt>
    <dgm:pt modelId="{81969140-D08E-4639-A2CD-3F37217C9E9C}" type="sibTrans" cxnId="{43F7F7BD-E106-4D33-8CB9-F36F69101E23}">
      <dgm:prSet/>
      <dgm:spPr>
        <a:blipFill rotWithShape="1">
          <a:blip xmlns:r="http://schemas.openxmlformats.org/officeDocument/2006/relationships" r:embed="rId3"/>
          <a:stretch>
            <a:fillRect/>
          </a:stretch>
        </a:blipFill>
      </dgm:spPr>
      <dgm:t>
        <a:bodyPr/>
        <a:lstStyle/>
        <a:p>
          <a:endParaRPr lang="hu-HU"/>
        </a:p>
      </dgm:t>
    </dgm:pt>
    <dgm:pt modelId="{084A57FB-C428-41D6-81B9-E6A1D659AE36}">
      <dgm:prSet phldrT="[Szöveg]" custT="1"/>
      <dgm:spPr/>
      <dgm:t>
        <a:bodyPr/>
        <a:lstStyle/>
        <a:p>
          <a:r>
            <a:rPr lang="hu-HU" sz="1800" dirty="0" err="1" smtClean="0"/>
            <a:t>Szolgálta-tás</a:t>
          </a:r>
          <a:r>
            <a:rPr lang="hu-HU" sz="1800" dirty="0" smtClean="0"/>
            <a:t> nyújtás</a:t>
          </a:r>
          <a:endParaRPr lang="hu-HU" sz="1800" dirty="0"/>
        </a:p>
      </dgm:t>
    </dgm:pt>
    <dgm:pt modelId="{721552F2-454E-4EA3-8350-9C9929934C78}" type="parTrans" cxnId="{02C8FF85-962E-4727-8A9B-773FE432475E}">
      <dgm:prSet/>
      <dgm:spPr/>
      <dgm:t>
        <a:bodyPr/>
        <a:lstStyle/>
        <a:p>
          <a:endParaRPr lang="hu-HU"/>
        </a:p>
      </dgm:t>
    </dgm:pt>
    <dgm:pt modelId="{8C569DDE-6D71-445F-A295-9B805C397DC6}" type="sibTrans" cxnId="{02C8FF85-962E-4727-8A9B-773FE432475E}">
      <dgm:prSet/>
      <dgm:spPr>
        <a:blipFill rotWithShape="1">
          <a:blip xmlns:r="http://schemas.openxmlformats.org/officeDocument/2006/relationships" r:embed="rId4"/>
          <a:stretch>
            <a:fillRect/>
          </a:stretch>
        </a:blipFill>
      </dgm:spPr>
      <dgm:t>
        <a:bodyPr/>
        <a:lstStyle/>
        <a:p>
          <a:endParaRPr lang="hu-HU"/>
        </a:p>
      </dgm:t>
    </dgm:pt>
    <dgm:pt modelId="{69B13007-7E82-4AD7-A1BA-E6A8AB37923D}">
      <dgm:prSet phldrT="[Szöveg]" custT="1"/>
      <dgm:spPr/>
      <dgm:t>
        <a:bodyPr/>
        <a:lstStyle/>
        <a:p>
          <a:r>
            <a:rPr lang="hu-HU" sz="1800" dirty="0" smtClean="0"/>
            <a:t>Mentori szolgáltatás</a:t>
          </a:r>
          <a:endParaRPr lang="hu-HU" sz="1800" dirty="0"/>
        </a:p>
      </dgm:t>
    </dgm:pt>
    <dgm:pt modelId="{2817A8CD-50B5-464D-987C-208F04BFB705}" type="parTrans" cxnId="{CFB84CC8-D5B1-42D4-BA96-FDF1A4EF548C}">
      <dgm:prSet/>
      <dgm:spPr/>
      <dgm:t>
        <a:bodyPr/>
        <a:lstStyle/>
        <a:p>
          <a:endParaRPr lang="hu-HU"/>
        </a:p>
      </dgm:t>
    </dgm:pt>
    <dgm:pt modelId="{93603350-83B7-4F39-8D3A-DF8388365F04}" type="sibTrans" cxnId="{CFB84CC8-D5B1-42D4-BA96-FDF1A4EF548C}">
      <dgm:prSet/>
      <dgm:spPr>
        <a:blipFill rotWithShape="1">
          <a:blip xmlns:r="http://schemas.openxmlformats.org/officeDocument/2006/relationships" r:embed="rId5"/>
          <a:stretch>
            <a:fillRect/>
          </a:stretch>
        </a:blipFill>
      </dgm:spPr>
      <dgm:t>
        <a:bodyPr/>
        <a:lstStyle/>
        <a:p>
          <a:endParaRPr lang="hu-HU"/>
        </a:p>
      </dgm:t>
    </dgm:pt>
    <dgm:pt modelId="{1525B01A-E49B-401C-B1C5-3A1A90AF9AE1}" type="pres">
      <dgm:prSet presAssocID="{2C92030D-2359-4789-92C3-C7A114D91583}" presName="Name0" presStyleCnt="0">
        <dgm:presLayoutVars>
          <dgm:chMax val="21"/>
          <dgm:chPref val="21"/>
        </dgm:presLayoutVars>
      </dgm:prSet>
      <dgm:spPr/>
      <dgm:t>
        <a:bodyPr/>
        <a:lstStyle/>
        <a:p>
          <a:endParaRPr lang="hu-HU"/>
        </a:p>
      </dgm:t>
    </dgm:pt>
    <dgm:pt modelId="{6E8DE7A8-BB67-411F-972B-6A9B56043FCB}" type="pres">
      <dgm:prSet presAssocID="{60DD500C-0967-49CB-B585-735C0EB413BB}" presName="text1" presStyleCnt="0"/>
      <dgm:spPr/>
    </dgm:pt>
    <dgm:pt modelId="{2E6EC3B2-EDD6-4F99-975E-B0F4336965AB}" type="pres">
      <dgm:prSet presAssocID="{60DD500C-0967-49CB-B585-735C0EB413BB}" presName="textRepeatNode" presStyleLbl="alignNode1" presStyleIdx="0" presStyleCnt="5" custLinFactNeighborX="2810" custLinFactNeighborY="-7208">
        <dgm:presLayoutVars>
          <dgm:chMax val="0"/>
          <dgm:chPref val="0"/>
          <dgm:bulletEnabled val="1"/>
        </dgm:presLayoutVars>
      </dgm:prSet>
      <dgm:spPr/>
      <dgm:t>
        <a:bodyPr/>
        <a:lstStyle/>
        <a:p>
          <a:endParaRPr lang="hu-HU"/>
        </a:p>
      </dgm:t>
    </dgm:pt>
    <dgm:pt modelId="{5B565076-9019-4C06-82C9-C6C417CE5F2E}" type="pres">
      <dgm:prSet presAssocID="{60DD500C-0967-49CB-B585-735C0EB413BB}" presName="textaccent1" presStyleCnt="0"/>
      <dgm:spPr/>
    </dgm:pt>
    <dgm:pt modelId="{365CA361-9D14-44CD-87C7-DEC7FFD7528F}" type="pres">
      <dgm:prSet presAssocID="{60DD500C-0967-49CB-B585-735C0EB413BB}" presName="accentRepeatNode" presStyleLbl="solidAlignAcc1" presStyleIdx="0" presStyleCnt="10"/>
      <dgm:spPr/>
    </dgm:pt>
    <dgm:pt modelId="{590635A0-0996-4E41-B8A6-1DF3103D556F}" type="pres">
      <dgm:prSet presAssocID="{17B0C135-17D4-4179-8F67-709CDD7BF892}" presName="image1" presStyleCnt="0"/>
      <dgm:spPr/>
    </dgm:pt>
    <dgm:pt modelId="{BE2156D7-16C8-40E5-8AD5-1D36AB914787}" type="pres">
      <dgm:prSet presAssocID="{17B0C135-17D4-4179-8F67-709CDD7BF892}" presName="imageRepeatNode" presStyleLbl="alignAcc1" presStyleIdx="0" presStyleCnt="5"/>
      <dgm:spPr/>
      <dgm:t>
        <a:bodyPr/>
        <a:lstStyle/>
        <a:p>
          <a:endParaRPr lang="hu-HU"/>
        </a:p>
      </dgm:t>
    </dgm:pt>
    <dgm:pt modelId="{83A32880-5A7E-42C9-8043-4991C21EC11D}" type="pres">
      <dgm:prSet presAssocID="{17B0C135-17D4-4179-8F67-709CDD7BF892}" presName="imageaccent1" presStyleCnt="0"/>
      <dgm:spPr/>
    </dgm:pt>
    <dgm:pt modelId="{1C46DDB1-310E-4E61-8FC9-6F087F831877}" type="pres">
      <dgm:prSet presAssocID="{17B0C135-17D4-4179-8F67-709CDD7BF892}" presName="accentRepeatNode" presStyleLbl="solidAlignAcc1" presStyleIdx="1" presStyleCnt="10"/>
      <dgm:spPr/>
    </dgm:pt>
    <dgm:pt modelId="{65BD6D8C-A164-491D-96B3-5A8E6F2B6299}" type="pres">
      <dgm:prSet presAssocID="{E207DA8F-AA10-4B44-86AD-18BB37ED752F}" presName="text2" presStyleCnt="0"/>
      <dgm:spPr/>
    </dgm:pt>
    <dgm:pt modelId="{DCDCC531-82C8-4FB8-A9CB-40B1E0C3DE13}" type="pres">
      <dgm:prSet presAssocID="{E207DA8F-AA10-4B44-86AD-18BB37ED752F}" presName="textRepeatNode" presStyleLbl="alignNode1" presStyleIdx="1" presStyleCnt="5" custScaleX="106746" custLinFactNeighborX="4551" custLinFactNeighborY="-3359">
        <dgm:presLayoutVars>
          <dgm:chMax val="0"/>
          <dgm:chPref val="0"/>
          <dgm:bulletEnabled val="1"/>
        </dgm:presLayoutVars>
      </dgm:prSet>
      <dgm:spPr/>
      <dgm:t>
        <a:bodyPr/>
        <a:lstStyle/>
        <a:p>
          <a:endParaRPr lang="hu-HU"/>
        </a:p>
      </dgm:t>
    </dgm:pt>
    <dgm:pt modelId="{24CC914B-A548-4F6D-B18C-407AF7C16F4A}" type="pres">
      <dgm:prSet presAssocID="{E207DA8F-AA10-4B44-86AD-18BB37ED752F}" presName="textaccent2" presStyleCnt="0"/>
      <dgm:spPr/>
    </dgm:pt>
    <dgm:pt modelId="{21C71D1B-2415-4440-993F-A10BFB1B3270}" type="pres">
      <dgm:prSet presAssocID="{E207DA8F-AA10-4B44-86AD-18BB37ED752F}" presName="accentRepeatNode" presStyleLbl="solidAlignAcc1" presStyleIdx="2" presStyleCnt="10"/>
      <dgm:spPr/>
    </dgm:pt>
    <dgm:pt modelId="{DDA54DF6-D04A-4BF0-A26A-06B628293841}" type="pres">
      <dgm:prSet presAssocID="{E8775374-EEA3-4B4E-B5C7-A14A1C0A90B7}" presName="image2" presStyleCnt="0"/>
      <dgm:spPr/>
    </dgm:pt>
    <dgm:pt modelId="{1B8133EF-6A36-4556-AE8B-D89E2D50F41E}" type="pres">
      <dgm:prSet presAssocID="{E8775374-EEA3-4B4E-B5C7-A14A1C0A90B7}" presName="imageRepeatNode" presStyleLbl="alignAcc1" presStyleIdx="1" presStyleCnt="5" custLinFactNeighborX="3932" custLinFactNeighborY="-6995"/>
      <dgm:spPr/>
      <dgm:t>
        <a:bodyPr/>
        <a:lstStyle/>
        <a:p>
          <a:endParaRPr lang="hu-HU"/>
        </a:p>
      </dgm:t>
    </dgm:pt>
    <dgm:pt modelId="{5233962C-529D-4DFA-BFD9-A050D413E3AD}" type="pres">
      <dgm:prSet presAssocID="{E8775374-EEA3-4B4E-B5C7-A14A1C0A90B7}" presName="imageaccent2" presStyleCnt="0"/>
      <dgm:spPr/>
    </dgm:pt>
    <dgm:pt modelId="{DE0F678B-A88F-42AE-88C1-39A7925B5106}" type="pres">
      <dgm:prSet presAssocID="{E8775374-EEA3-4B4E-B5C7-A14A1C0A90B7}" presName="accentRepeatNode" presStyleLbl="solidAlignAcc1" presStyleIdx="3" presStyleCnt="10"/>
      <dgm:spPr/>
    </dgm:pt>
    <dgm:pt modelId="{86473B6E-DE1F-47C6-B290-CA1C9C8CA790}" type="pres">
      <dgm:prSet presAssocID="{1C82F9C2-F7EE-4FFD-9986-BBFEF5CAF46A}" presName="text3" presStyleCnt="0"/>
      <dgm:spPr/>
    </dgm:pt>
    <dgm:pt modelId="{6A8CB904-BE28-4B08-B806-AAF855217311}" type="pres">
      <dgm:prSet presAssocID="{1C82F9C2-F7EE-4FFD-9986-BBFEF5CAF46A}" presName="textRepeatNode" presStyleLbl="alignNode1" presStyleIdx="2" presStyleCnt="5" custScaleX="110011">
        <dgm:presLayoutVars>
          <dgm:chMax val="0"/>
          <dgm:chPref val="0"/>
          <dgm:bulletEnabled val="1"/>
        </dgm:presLayoutVars>
      </dgm:prSet>
      <dgm:spPr/>
      <dgm:t>
        <a:bodyPr/>
        <a:lstStyle/>
        <a:p>
          <a:endParaRPr lang="hu-HU"/>
        </a:p>
      </dgm:t>
    </dgm:pt>
    <dgm:pt modelId="{08BF34CC-82C3-4BB3-B981-227BA6288434}" type="pres">
      <dgm:prSet presAssocID="{1C82F9C2-F7EE-4FFD-9986-BBFEF5CAF46A}" presName="textaccent3" presStyleCnt="0"/>
      <dgm:spPr/>
    </dgm:pt>
    <dgm:pt modelId="{C8B1A119-3B57-4EAF-B03F-AD7C1C9CF0BA}" type="pres">
      <dgm:prSet presAssocID="{1C82F9C2-F7EE-4FFD-9986-BBFEF5CAF46A}" presName="accentRepeatNode" presStyleLbl="solidAlignAcc1" presStyleIdx="4" presStyleCnt="10"/>
      <dgm:spPr/>
    </dgm:pt>
    <dgm:pt modelId="{FDD8E4F2-673F-440E-899B-BC8554C98512}" type="pres">
      <dgm:prSet presAssocID="{81969140-D08E-4639-A2CD-3F37217C9E9C}" presName="image3" presStyleCnt="0"/>
      <dgm:spPr/>
    </dgm:pt>
    <dgm:pt modelId="{E483EDCF-9956-4E60-B0A6-95025A3AD51A}" type="pres">
      <dgm:prSet presAssocID="{81969140-D08E-4639-A2CD-3F37217C9E9C}" presName="imageRepeatNode" presStyleLbl="alignAcc1" presStyleIdx="2" presStyleCnt="5"/>
      <dgm:spPr/>
      <dgm:t>
        <a:bodyPr/>
        <a:lstStyle/>
        <a:p>
          <a:endParaRPr lang="hu-HU"/>
        </a:p>
      </dgm:t>
    </dgm:pt>
    <dgm:pt modelId="{9A5F2C46-DF50-46BE-A989-8D9B2DB9ECDE}" type="pres">
      <dgm:prSet presAssocID="{81969140-D08E-4639-A2CD-3F37217C9E9C}" presName="imageaccent3" presStyleCnt="0"/>
      <dgm:spPr/>
    </dgm:pt>
    <dgm:pt modelId="{75545D3E-92B0-4D04-98DC-B70C19E51B30}" type="pres">
      <dgm:prSet presAssocID="{81969140-D08E-4639-A2CD-3F37217C9E9C}" presName="accentRepeatNode" presStyleLbl="solidAlignAcc1" presStyleIdx="5" presStyleCnt="10"/>
      <dgm:spPr/>
    </dgm:pt>
    <dgm:pt modelId="{003D764F-1319-42F2-A501-EFB8941A98C7}" type="pres">
      <dgm:prSet presAssocID="{084A57FB-C428-41D6-81B9-E6A1D659AE36}" presName="text4" presStyleCnt="0"/>
      <dgm:spPr/>
    </dgm:pt>
    <dgm:pt modelId="{F32A5F72-A13D-42AC-BD35-77D4727B1211}" type="pres">
      <dgm:prSet presAssocID="{084A57FB-C428-41D6-81B9-E6A1D659AE36}" presName="textRepeatNode" presStyleLbl="alignNode1" presStyleIdx="3" presStyleCnt="5" custLinFactNeighborX="2126" custLinFactNeighborY="-5112">
        <dgm:presLayoutVars>
          <dgm:chMax val="0"/>
          <dgm:chPref val="0"/>
          <dgm:bulletEnabled val="1"/>
        </dgm:presLayoutVars>
      </dgm:prSet>
      <dgm:spPr/>
      <dgm:t>
        <a:bodyPr/>
        <a:lstStyle/>
        <a:p>
          <a:endParaRPr lang="hu-HU"/>
        </a:p>
      </dgm:t>
    </dgm:pt>
    <dgm:pt modelId="{099AB3E5-85DD-4E39-ACBD-D20840FB0951}" type="pres">
      <dgm:prSet presAssocID="{084A57FB-C428-41D6-81B9-E6A1D659AE36}" presName="textaccent4" presStyleCnt="0"/>
      <dgm:spPr/>
    </dgm:pt>
    <dgm:pt modelId="{D81DF9BC-4129-40D3-A40C-D00793D007E5}" type="pres">
      <dgm:prSet presAssocID="{084A57FB-C428-41D6-81B9-E6A1D659AE36}" presName="accentRepeatNode" presStyleLbl="solidAlignAcc1" presStyleIdx="6" presStyleCnt="10"/>
      <dgm:spPr/>
    </dgm:pt>
    <dgm:pt modelId="{014AE54C-670C-4C1E-976D-4C254506C133}" type="pres">
      <dgm:prSet presAssocID="{8C569DDE-6D71-445F-A295-9B805C397DC6}" presName="image4" presStyleCnt="0"/>
      <dgm:spPr/>
    </dgm:pt>
    <dgm:pt modelId="{6EA7728B-E51A-40AA-9B78-84408ED4D8AC}" type="pres">
      <dgm:prSet presAssocID="{8C569DDE-6D71-445F-A295-9B805C397DC6}" presName="imageRepeatNode" presStyleLbl="alignAcc1" presStyleIdx="3" presStyleCnt="5" custLinFactNeighborX="2408" custLinFactNeighborY="-4397"/>
      <dgm:spPr/>
      <dgm:t>
        <a:bodyPr/>
        <a:lstStyle/>
        <a:p>
          <a:endParaRPr lang="hu-HU"/>
        </a:p>
      </dgm:t>
    </dgm:pt>
    <dgm:pt modelId="{9670E71E-E105-42AD-93BD-0B26E7441B2B}" type="pres">
      <dgm:prSet presAssocID="{8C569DDE-6D71-445F-A295-9B805C397DC6}" presName="imageaccent4" presStyleCnt="0"/>
      <dgm:spPr/>
    </dgm:pt>
    <dgm:pt modelId="{E0E4D911-1163-420C-8805-55D8A4ED5BC8}" type="pres">
      <dgm:prSet presAssocID="{8C569DDE-6D71-445F-A295-9B805C397DC6}" presName="accentRepeatNode" presStyleLbl="solidAlignAcc1" presStyleIdx="7" presStyleCnt="10"/>
      <dgm:spPr/>
    </dgm:pt>
    <dgm:pt modelId="{76B17108-3866-424A-B4A3-FE16E68AC60E}" type="pres">
      <dgm:prSet presAssocID="{69B13007-7E82-4AD7-A1BA-E6A8AB37923D}" presName="text5" presStyleCnt="0"/>
      <dgm:spPr/>
    </dgm:pt>
    <dgm:pt modelId="{0E24412A-93B2-4EE6-8F14-F8C4E31D1E70}" type="pres">
      <dgm:prSet presAssocID="{69B13007-7E82-4AD7-A1BA-E6A8AB37923D}" presName="textRepeatNode" presStyleLbl="alignNode1" presStyleIdx="4" presStyleCnt="5">
        <dgm:presLayoutVars>
          <dgm:chMax val="0"/>
          <dgm:chPref val="0"/>
          <dgm:bulletEnabled val="1"/>
        </dgm:presLayoutVars>
      </dgm:prSet>
      <dgm:spPr/>
      <dgm:t>
        <a:bodyPr/>
        <a:lstStyle/>
        <a:p>
          <a:endParaRPr lang="hu-HU"/>
        </a:p>
      </dgm:t>
    </dgm:pt>
    <dgm:pt modelId="{2B5F1815-96FC-46E5-BA1D-E751F5B50F2F}" type="pres">
      <dgm:prSet presAssocID="{69B13007-7E82-4AD7-A1BA-E6A8AB37923D}" presName="textaccent5" presStyleCnt="0"/>
      <dgm:spPr/>
    </dgm:pt>
    <dgm:pt modelId="{BAC949A1-E196-4AB5-971B-B5D8243AE70B}" type="pres">
      <dgm:prSet presAssocID="{69B13007-7E82-4AD7-A1BA-E6A8AB37923D}" presName="accentRepeatNode" presStyleLbl="solidAlignAcc1" presStyleIdx="8" presStyleCnt="10"/>
      <dgm:spPr/>
    </dgm:pt>
    <dgm:pt modelId="{7514CF8E-C15B-4315-A349-974305347892}" type="pres">
      <dgm:prSet presAssocID="{93603350-83B7-4F39-8D3A-DF8388365F04}" presName="image5" presStyleCnt="0"/>
      <dgm:spPr/>
    </dgm:pt>
    <dgm:pt modelId="{32104A76-8EA4-474A-BE4A-8DE357272CE6}" type="pres">
      <dgm:prSet presAssocID="{93603350-83B7-4F39-8D3A-DF8388365F04}" presName="imageRepeatNode" presStyleLbl="alignAcc1" presStyleIdx="4" presStyleCnt="5"/>
      <dgm:spPr/>
      <dgm:t>
        <a:bodyPr/>
        <a:lstStyle/>
        <a:p>
          <a:endParaRPr lang="hu-HU"/>
        </a:p>
      </dgm:t>
    </dgm:pt>
    <dgm:pt modelId="{33F51381-73E6-4320-B420-1F13BC6995F3}" type="pres">
      <dgm:prSet presAssocID="{93603350-83B7-4F39-8D3A-DF8388365F04}" presName="imageaccent5" presStyleCnt="0"/>
      <dgm:spPr/>
    </dgm:pt>
    <dgm:pt modelId="{55F856DD-9AE3-42E7-9D84-8C2DBF9A638C}" type="pres">
      <dgm:prSet presAssocID="{93603350-83B7-4F39-8D3A-DF8388365F04}" presName="accentRepeatNode" presStyleLbl="solidAlignAcc1" presStyleIdx="9" presStyleCnt="10"/>
      <dgm:spPr/>
    </dgm:pt>
  </dgm:ptLst>
  <dgm:cxnLst>
    <dgm:cxn modelId="{031EB4EA-2B96-4993-8886-44A72E043995}" type="presOf" srcId="{17B0C135-17D4-4179-8F67-709CDD7BF892}" destId="{BE2156D7-16C8-40E5-8AD5-1D36AB914787}" srcOrd="0" destOrd="0" presId="urn:microsoft.com/office/officeart/2008/layout/HexagonCluster"/>
    <dgm:cxn modelId="{6E94868E-8B29-4F74-AC56-327D84D8EA2C}" type="presOf" srcId="{084A57FB-C428-41D6-81B9-E6A1D659AE36}" destId="{F32A5F72-A13D-42AC-BD35-77D4727B1211}" srcOrd="0" destOrd="0" presId="urn:microsoft.com/office/officeart/2008/layout/HexagonCluster"/>
    <dgm:cxn modelId="{E437E664-333D-4130-B67F-6B28E6C05A5F}" srcId="{2C92030D-2359-4789-92C3-C7A114D91583}" destId="{60DD500C-0967-49CB-B585-735C0EB413BB}" srcOrd="0" destOrd="0" parTransId="{10280407-0FC4-484C-B9A9-2052598EC61B}" sibTransId="{17B0C135-17D4-4179-8F67-709CDD7BF892}"/>
    <dgm:cxn modelId="{B0E3F909-629A-4B24-B7E5-85A65853A263}" type="presOf" srcId="{E8775374-EEA3-4B4E-B5C7-A14A1C0A90B7}" destId="{1B8133EF-6A36-4556-AE8B-D89E2D50F41E}" srcOrd="0" destOrd="0" presId="urn:microsoft.com/office/officeart/2008/layout/HexagonCluster"/>
    <dgm:cxn modelId="{02C8FF85-962E-4727-8A9B-773FE432475E}" srcId="{2C92030D-2359-4789-92C3-C7A114D91583}" destId="{084A57FB-C428-41D6-81B9-E6A1D659AE36}" srcOrd="3" destOrd="0" parTransId="{721552F2-454E-4EA3-8350-9C9929934C78}" sibTransId="{8C569DDE-6D71-445F-A295-9B805C397DC6}"/>
    <dgm:cxn modelId="{BF4BD78D-F7B9-42BA-B29E-A926E405F980}" type="presOf" srcId="{81969140-D08E-4639-A2CD-3F37217C9E9C}" destId="{E483EDCF-9956-4E60-B0A6-95025A3AD51A}" srcOrd="0" destOrd="0" presId="urn:microsoft.com/office/officeart/2008/layout/HexagonCluster"/>
    <dgm:cxn modelId="{43F7F7BD-E106-4D33-8CB9-F36F69101E23}" srcId="{2C92030D-2359-4789-92C3-C7A114D91583}" destId="{1C82F9C2-F7EE-4FFD-9986-BBFEF5CAF46A}" srcOrd="2" destOrd="0" parTransId="{280786F2-90C8-45E9-9344-F733B329B817}" sibTransId="{81969140-D08E-4639-A2CD-3F37217C9E9C}"/>
    <dgm:cxn modelId="{76989D70-686C-484B-AC16-147DCBDBDE07}" type="presOf" srcId="{1C82F9C2-F7EE-4FFD-9986-BBFEF5CAF46A}" destId="{6A8CB904-BE28-4B08-B806-AAF855217311}" srcOrd="0" destOrd="0" presId="urn:microsoft.com/office/officeart/2008/layout/HexagonCluster"/>
    <dgm:cxn modelId="{000DAF47-9615-4222-A424-E78556ADF35F}" type="presOf" srcId="{E207DA8F-AA10-4B44-86AD-18BB37ED752F}" destId="{DCDCC531-82C8-4FB8-A9CB-40B1E0C3DE13}" srcOrd="0" destOrd="0" presId="urn:microsoft.com/office/officeart/2008/layout/HexagonCluster"/>
    <dgm:cxn modelId="{EB1B4E9B-A4F4-4AB9-8EE2-2F1BD4DB3DF0}" type="presOf" srcId="{60DD500C-0967-49CB-B585-735C0EB413BB}" destId="{2E6EC3B2-EDD6-4F99-975E-B0F4336965AB}" srcOrd="0" destOrd="0" presId="urn:microsoft.com/office/officeart/2008/layout/HexagonCluster"/>
    <dgm:cxn modelId="{1E21E8DF-C3DB-4358-91CA-F67EBF87132F}" type="presOf" srcId="{69B13007-7E82-4AD7-A1BA-E6A8AB37923D}" destId="{0E24412A-93B2-4EE6-8F14-F8C4E31D1E70}" srcOrd="0" destOrd="0" presId="urn:microsoft.com/office/officeart/2008/layout/HexagonCluster"/>
    <dgm:cxn modelId="{708C8E10-602E-420B-9B19-6F4C2A8965A7}" type="presOf" srcId="{8C569DDE-6D71-445F-A295-9B805C397DC6}" destId="{6EA7728B-E51A-40AA-9B78-84408ED4D8AC}" srcOrd="0" destOrd="0" presId="urn:microsoft.com/office/officeart/2008/layout/HexagonCluster"/>
    <dgm:cxn modelId="{5E144706-C56C-4391-B620-B25555623678}" type="presOf" srcId="{93603350-83B7-4F39-8D3A-DF8388365F04}" destId="{32104A76-8EA4-474A-BE4A-8DE357272CE6}" srcOrd="0" destOrd="0" presId="urn:microsoft.com/office/officeart/2008/layout/HexagonCluster"/>
    <dgm:cxn modelId="{CFB84CC8-D5B1-42D4-BA96-FDF1A4EF548C}" srcId="{2C92030D-2359-4789-92C3-C7A114D91583}" destId="{69B13007-7E82-4AD7-A1BA-E6A8AB37923D}" srcOrd="4" destOrd="0" parTransId="{2817A8CD-50B5-464D-987C-208F04BFB705}" sibTransId="{93603350-83B7-4F39-8D3A-DF8388365F04}"/>
    <dgm:cxn modelId="{14B36656-78B0-490F-BC7C-7677B42B9DFE}" srcId="{2C92030D-2359-4789-92C3-C7A114D91583}" destId="{E207DA8F-AA10-4B44-86AD-18BB37ED752F}" srcOrd="1" destOrd="0" parTransId="{E6960DA7-16D5-415E-B38B-B1F2467D2539}" sibTransId="{E8775374-EEA3-4B4E-B5C7-A14A1C0A90B7}"/>
    <dgm:cxn modelId="{61ED45CA-3CA4-481D-80CF-73E7E0983E1C}" type="presOf" srcId="{2C92030D-2359-4789-92C3-C7A114D91583}" destId="{1525B01A-E49B-401C-B1C5-3A1A90AF9AE1}" srcOrd="0" destOrd="0" presId="urn:microsoft.com/office/officeart/2008/layout/HexagonCluster"/>
    <dgm:cxn modelId="{ECA69EEE-82CC-46DD-B818-D9DB022A727D}" type="presParOf" srcId="{1525B01A-E49B-401C-B1C5-3A1A90AF9AE1}" destId="{6E8DE7A8-BB67-411F-972B-6A9B56043FCB}" srcOrd="0" destOrd="0" presId="urn:microsoft.com/office/officeart/2008/layout/HexagonCluster"/>
    <dgm:cxn modelId="{5B889B47-5DF4-4391-AC53-E86D716CB845}" type="presParOf" srcId="{6E8DE7A8-BB67-411F-972B-6A9B56043FCB}" destId="{2E6EC3B2-EDD6-4F99-975E-B0F4336965AB}" srcOrd="0" destOrd="0" presId="urn:microsoft.com/office/officeart/2008/layout/HexagonCluster"/>
    <dgm:cxn modelId="{5931E80F-4149-4C12-BDF1-5C30642B4B16}" type="presParOf" srcId="{1525B01A-E49B-401C-B1C5-3A1A90AF9AE1}" destId="{5B565076-9019-4C06-82C9-C6C417CE5F2E}" srcOrd="1" destOrd="0" presId="urn:microsoft.com/office/officeart/2008/layout/HexagonCluster"/>
    <dgm:cxn modelId="{164C0B83-144D-4119-9ADD-C0518923DD87}" type="presParOf" srcId="{5B565076-9019-4C06-82C9-C6C417CE5F2E}" destId="{365CA361-9D14-44CD-87C7-DEC7FFD7528F}" srcOrd="0" destOrd="0" presId="urn:microsoft.com/office/officeart/2008/layout/HexagonCluster"/>
    <dgm:cxn modelId="{BEC9091F-227C-4286-A183-5AFED0A2154C}" type="presParOf" srcId="{1525B01A-E49B-401C-B1C5-3A1A90AF9AE1}" destId="{590635A0-0996-4E41-B8A6-1DF3103D556F}" srcOrd="2" destOrd="0" presId="urn:microsoft.com/office/officeart/2008/layout/HexagonCluster"/>
    <dgm:cxn modelId="{B6DCCE40-359C-481D-ADF7-0289DA2E8BEA}" type="presParOf" srcId="{590635A0-0996-4E41-B8A6-1DF3103D556F}" destId="{BE2156D7-16C8-40E5-8AD5-1D36AB914787}" srcOrd="0" destOrd="0" presId="urn:microsoft.com/office/officeart/2008/layout/HexagonCluster"/>
    <dgm:cxn modelId="{99E0CFDC-BE36-4569-A27C-ECFB531FD51B}" type="presParOf" srcId="{1525B01A-E49B-401C-B1C5-3A1A90AF9AE1}" destId="{83A32880-5A7E-42C9-8043-4991C21EC11D}" srcOrd="3" destOrd="0" presId="urn:microsoft.com/office/officeart/2008/layout/HexagonCluster"/>
    <dgm:cxn modelId="{519F59F1-B52B-4665-BD44-EDCBEFAEC04A}" type="presParOf" srcId="{83A32880-5A7E-42C9-8043-4991C21EC11D}" destId="{1C46DDB1-310E-4E61-8FC9-6F087F831877}" srcOrd="0" destOrd="0" presId="urn:microsoft.com/office/officeart/2008/layout/HexagonCluster"/>
    <dgm:cxn modelId="{6E8DBC0A-BADC-439F-999E-FCC4C6C8B1F1}" type="presParOf" srcId="{1525B01A-E49B-401C-B1C5-3A1A90AF9AE1}" destId="{65BD6D8C-A164-491D-96B3-5A8E6F2B6299}" srcOrd="4" destOrd="0" presId="urn:microsoft.com/office/officeart/2008/layout/HexagonCluster"/>
    <dgm:cxn modelId="{CAA6DCCB-DAF1-41FF-ABAC-BC3A2CA0186F}" type="presParOf" srcId="{65BD6D8C-A164-491D-96B3-5A8E6F2B6299}" destId="{DCDCC531-82C8-4FB8-A9CB-40B1E0C3DE13}" srcOrd="0" destOrd="0" presId="urn:microsoft.com/office/officeart/2008/layout/HexagonCluster"/>
    <dgm:cxn modelId="{9DF7780B-E030-48C6-B26F-A1B0F64A90AB}" type="presParOf" srcId="{1525B01A-E49B-401C-B1C5-3A1A90AF9AE1}" destId="{24CC914B-A548-4F6D-B18C-407AF7C16F4A}" srcOrd="5" destOrd="0" presId="urn:microsoft.com/office/officeart/2008/layout/HexagonCluster"/>
    <dgm:cxn modelId="{92329D79-B240-4FE4-AD1B-80740D69D1F3}" type="presParOf" srcId="{24CC914B-A548-4F6D-B18C-407AF7C16F4A}" destId="{21C71D1B-2415-4440-993F-A10BFB1B3270}" srcOrd="0" destOrd="0" presId="urn:microsoft.com/office/officeart/2008/layout/HexagonCluster"/>
    <dgm:cxn modelId="{13E1D23C-EE6B-4738-9EDC-321BF5542C86}" type="presParOf" srcId="{1525B01A-E49B-401C-B1C5-3A1A90AF9AE1}" destId="{DDA54DF6-D04A-4BF0-A26A-06B628293841}" srcOrd="6" destOrd="0" presId="urn:microsoft.com/office/officeart/2008/layout/HexagonCluster"/>
    <dgm:cxn modelId="{C462A957-5725-4E45-B685-1230D9B70264}" type="presParOf" srcId="{DDA54DF6-D04A-4BF0-A26A-06B628293841}" destId="{1B8133EF-6A36-4556-AE8B-D89E2D50F41E}" srcOrd="0" destOrd="0" presId="urn:microsoft.com/office/officeart/2008/layout/HexagonCluster"/>
    <dgm:cxn modelId="{E377847B-C26B-44B4-8690-76F877F6D143}" type="presParOf" srcId="{1525B01A-E49B-401C-B1C5-3A1A90AF9AE1}" destId="{5233962C-529D-4DFA-BFD9-A050D413E3AD}" srcOrd="7" destOrd="0" presId="urn:microsoft.com/office/officeart/2008/layout/HexagonCluster"/>
    <dgm:cxn modelId="{AFA8C765-99ED-4A59-B1D8-47971BF23819}" type="presParOf" srcId="{5233962C-529D-4DFA-BFD9-A050D413E3AD}" destId="{DE0F678B-A88F-42AE-88C1-39A7925B5106}" srcOrd="0" destOrd="0" presId="urn:microsoft.com/office/officeart/2008/layout/HexagonCluster"/>
    <dgm:cxn modelId="{48EB7E85-4F49-4B58-ACC8-12AAA38448B7}" type="presParOf" srcId="{1525B01A-E49B-401C-B1C5-3A1A90AF9AE1}" destId="{86473B6E-DE1F-47C6-B290-CA1C9C8CA790}" srcOrd="8" destOrd="0" presId="urn:microsoft.com/office/officeart/2008/layout/HexagonCluster"/>
    <dgm:cxn modelId="{79FC981E-3936-4B87-A191-FD03C4202C74}" type="presParOf" srcId="{86473B6E-DE1F-47C6-B290-CA1C9C8CA790}" destId="{6A8CB904-BE28-4B08-B806-AAF855217311}" srcOrd="0" destOrd="0" presId="urn:microsoft.com/office/officeart/2008/layout/HexagonCluster"/>
    <dgm:cxn modelId="{08DB1DF8-C38C-464F-91A4-29E73107FD1F}" type="presParOf" srcId="{1525B01A-E49B-401C-B1C5-3A1A90AF9AE1}" destId="{08BF34CC-82C3-4BB3-B981-227BA6288434}" srcOrd="9" destOrd="0" presId="urn:microsoft.com/office/officeart/2008/layout/HexagonCluster"/>
    <dgm:cxn modelId="{C6295DD1-04D2-43F2-84A3-FF9764D4A1A0}" type="presParOf" srcId="{08BF34CC-82C3-4BB3-B981-227BA6288434}" destId="{C8B1A119-3B57-4EAF-B03F-AD7C1C9CF0BA}" srcOrd="0" destOrd="0" presId="urn:microsoft.com/office/officeart/2008/layout/HexagonCluster"/>
    <dgm:cxn modelId="{126890CF-4370-40F0-9A12-9760C51AB80A}" type="presParOf" srcId="{1525B01A-E49B-401C-B1C5-3A1A90AF9AE1}" destId="{FDD8E4F2-673F-440E-899B-BC8554C98512}" srcOrd="10" destOrd="0" presId="urn:microsoft.com/office/officeart/2008/layout/HexagonCluster"/>
    <dgm:cxn modelId="{23C9219C-B995-4CA1-96F2-DE5E949EF260}" type="presParOf" srcId="{FDD8E4F2-673F-440E-899B-BC8554C98512}" destId="{E483EDCF-9956-4E60-B0A6-95025A3AD51A}" srcOrd="0" destOrd="0" presId="urn:microsoft.com/office/officeart/2008/layout/HexagonCluster"/>
    <dgm:cxn modelId="{525207AB-13BF-45B1-9288-4CC34B92ADC4}" type="presParOf" srcId="{1525B01A-E49B-401C-B1C5-3A1A90AF9AE1}" destId="{9A5F2C46-DF50-46BE-A989-8D9B2DB9ECDE}" srcOrd="11" destOrd="0" presId="urn:microsoft.com/office/officeart/2008/layout/HexagonCluster"/>
    <dgm:cxn modelId="{D32FC78C-067D-48B9-86A4-F1F4949EED3D}" type="presParOf" srcId="{9A5F2C46-DF50-46BE-A989-8D9B2DB9ECDE}" destId="{75545D3E-92B0-4D04-98DC-B70C19E51B30}" srcOrd="0" destOrd="0" presId="urn:microsoft.com/office/officeart/2008/layout/HexagonCluster"/>
    <dgm:cxn modelId="{8C8B81A7-8F3B-4153-BB32-C2528C53EF2C}" type="presParOf" srcId="{1525B01A-E49B-401C-B1C5-3A1A90AF9AE1}" destId="{003D764F-1319-42F2-A501-EFB8941A98C7}" srcOrd="12" destOrd="0" presId="urn:microsoft.com/office/officeart/2008/layout/HexagonCluster"/>
    <dgm:cxn modelId="{78DA23D3-DAE0-476F-870E-991C917CC4CF}" type="presParOf" srcId="{003D764F-1319-42F2-A501-EFB8941A98C7}" destId="{F32A5F72-A13D-42AC-BD35-77D4727B1211}" srcOrd="0" destOrd="0" presId="urn:microsoft.com/office/officeart/2008/layout/HexagonCluster"/>
    <dgm:cxn modelId="{E5F9ED1D-79F1-4449-B5F9-5A6A87E1955F}" type="presParOf" srcId="{1525B01A-E49B-401C-B1C5-3A1A90AF9AE1}" destId="{099AB3E5-85DD-4E39-ACBD-D20840FB0951}" srcOrd="13" destOrd="0" presId="urn:microsoft.com/office/officeart/2008/layout/HexagonCluster"/>
    <dgm:cxn modelId="{0068E57C-7275-4629-9B75-48A64750C8E5}" type="presParOf" srcId="{099AB3E5-85DD-4E39-ACBD-D20840FB0951}" destId="{D81DF9BC-4129-40D3-A40C-D00793D007E5}" srcOrd="0" destOrd="0" presId="urn:microsoft.com/office/officeart/2008/layout/HexagonCluster"/>
    <dgm:cxn modelId="{32533BF2-D3FC-41C5-94E3-72D6BCBFE263}" type="presParOf" srcId="{1525B01A-E49B-401C-B1C5-3A1A90AF9AE1}" destId="{014AE54C-670C-4C1E-976D-4C254506C133}" srcOrd="14" destOrd="0" presId="urn:microsoft.com/office/officeart/2008/layout/HexagonCluster"/>
    <dgm:cxn modelId="{DDB4FC5F-982E-4EC6-B22A-998DA3B725F9}" type="presParOf" srcId="{014AE54C-670C-4C1E-976D-4C254506C133}" destId="{6EA7728B-E51A-40AA-9B78-84408ED4D8AC}" srcOrd="0" destOrd="0" presId="urn:microsoft.com/office/officeart/2008/layout/HexagonCluster"/>
    <dgm:cxn modelId="{B682F598-1699-4B7B-A1B6-833B3C650650}" type="presParOf" srcId="{1525B01A-E49B-401C-B1C5-3A1A90AF9AE1}" destId="{9670E71E-E105-42AD-93BD-0B26E7441B2B}" srcOrd="15" destOrd="0" presId="urn:microsoft.com/office/officeart/2008/layout/HexagonCluster"/>
    <dgm:cxn modelId="{69310494-DCEA-4E1D-9688-0ADD8C289BC1}" type="presParOf" srcId="{9670E71E-E105-42AD-93BD-0B26E7441B2B}" destId="{E0E4D911-1163-420C-8805-55D8A4ED5BC8}" srcOrd="0" destOrd="0" presId="urn:microsoft.com/office/officeart/2008/layout/HexagonCluster"/>
    <dgm:cxn modelId="{C5EC861F-9204-4CEE-8E45-1AC78FA70CA4}" type="presParOf" srcId="{1525B01A-E49B-401C-B1C5-3A1A90AF9AE1}" destId="{76B17108-3866-424A-B4A3-FE16E68AC60E}" srcOrd="16" destOrd="0" presId="urn:microsoft.com/office/officeart/2008/layout/HexagonCluster"/>
    <dgm:cxn modelId="{C98B8541-3C28-46C2-B1D7-E3620BF45BA1}" type="presParOf" srcId="{76B17108-3866-424A-B4A3-FE16E68AC60E}" destId="{0E24412A-93B2-4EE6-8F14-F8C4E31D1E70}" srcOrd="0" destOrd="0" presId="urn:microsoft.com/office/officeart/2008/layout/HexagonCluster"/>
    <dgm:cxn modelId="{3BE38F3A-33A3-4A97-9F16-D817ADEC7B3C}" type="presParOf" srcId="{1525B01A-E49B-401C-B1C5-3A1A90AF9AE1}" destId="{2B5F1815-96FC-46E5-BA1D-E751F5B50F2F}" srcOrd="17" destOrd="0" presId="urn:microsoft.com/office/officeart/2008/layout/HexagonCluster"/>
    <dgm:cxn modelId="{8F53F018-1478-45B6-8D1A-A7DA52D109E5}" type="presParOf" srcId="{2B5F1815-96FC-46E5-BA1D-E751F5B50F2F}" destId="{BAC949A1-E196-4AB5-971B-B5D8243AE70B}" srcOrd="0" destOrd="0" presId="urn:microsoft.com/office/officeart/2008/layout/HexagonCluster"/>
    <dgm:cxn modelId="{8489252F-E553-45B5-A53B-C43A15D08738}" type="presParOf" srcId="{1525B01A-E49B-401C-B1C5-3A1A90AF9AE1}" destId="{7514CF8E-C15B-4315-A349-974305347892}" srcOrd="18" destOrd="0" presId="urn:microsoft.com/office/officeart/2008/layout/HexagonCluster"/>
    <dgm:cxn modelId="{8A123B78-34C9-42CC-BC8C-F03C24EF3532}" type="presParOf" srcId="{7514CF8E-C15B-4315-A349-974305347892}" destId="{32104A76-8EA4-474A-BE4A-8DE357272CE6}" srcOrd="0" destOrd="0" presId="urn:microsoft.com/office/officeart/2008/layout/HexagonCluster"/>
    <dgm:cxn modelId="{C18E1C52-03E6-4647-B436-BBF8CFE984DF}" type="presParOf" srcId="{1525B01A-E49B-401C-B1C5-3A1A90AF9AE1}" destId="{33F51381-73E6-4320-B420-1F13BC6995F3}" srcOrd="19" destOrd="0" presId="urn:microsoft.com/office/officeart/2008/layout/HexagonCluster"/>
    <dgm:cxn modelId="{F689F6CF-0D2C-4C37-B5C4-9F4250318D3A}" type="presParOf" srcId="{33F51381-73E6-4320-B420-1F13BC6995F3}" destId="{55F856DD-9AE3-42E7-9D84-8C2DBF9A638C}"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C11D70-F466-4C13-BC06-4257D7D2AA8C}"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hu-HU"/>
        </a:p>
      </dgm:t>
    </dgm:pt>
    <dgm:pt modelId="{4A7D85D1-A28B-4D61-9741-2D80AD45E39E}">
      <dgm:prSet phldrT="[Szöveg]"/>
      <dgm:spPr/>
      <dgm:t>
        <a:bodyPr/>
        <a:lstStyle/>
        <a:p>
          <a:endParaRPr lang="hu-HU" b="1" dirty="0">
            <a:latin typeface="Arial" panose="020B0604020202020204" pitchFamily="34" charset="0"/>
            <a:cs typeface="Arial" panose="020B0604020202020204" pitchFamily="34" charset="0"/>
          </a:endParaRPr>
        </a:p>
      </dgm:t>
    </dgm:pt>
    <dgm:pt modelId="{639A9904-24C3-46C5-A3D4-E6FEE91984EE}" type="parTrans" cxnId="{78153A4F-D3F9-47D6-B3BC-3283C89B4F90}">
      <dgm:prSet/>
      <dgm:spPr/>
      <dgm:t>
        <a:bodyPr/>
        <a:lstStyle/>
        <a:p>
          <a:endParaRPr lang="hu-HU" b="1">
            <a:latin typeface="Arial" panose="020B0604020202020204" pitchFamily="34" charset="0"/>
            <a:cs typeface="Arial" panose="020B0604020202020204" pitchFamily="34" charset="0"/>
          </a:endParaRPr>
        </a:p>
      </dgm:t>
    </dgm:pt>
    <dgm:pt modelId="{4306CF77-FCA4-4153-A424-5C1BF86B7970}" type="sibTrans" cxnId="{78153A4F-D3F9-47D6-B3BC-3283C89B4F90}">
      <dgm:prSet/>
      <dgm:spPr/>
      <dgm:t>
        <a:bodyPr/>
        <a:lstStyle/>
        <a:p>
          <a:endParaRPr lang="hu-HU" b="1">
            <a:latin typeface="Arial" panose="020B0604020202020204" pitchFamily="34" charset="0"/>
            <a:cs typeface="Arial" panose="020B0604020202020204" pitchFamily="34" charset="0"/>
          </a:endParaRPr>
        </a:p>
      </dgm:t>
    </dgm:pt>
    <dgm:pt modelId="{ED32D823-E96D-4CD8-A69F-2A372BE3B807}">
      <dgm:prSet phldrT="[Szöveg]"/>
      <dgm:spPr/>
      <dgm:t>
        <a:bodyPr/>
        <a:lstStyle/>
        <a:p>
          <a:r>
            <a:rPr lang="hu-HU" b="1" dirty="0">
              <a:latin typeface="Arial" panose="020B0604020202020204" pitchFamily="34" charset="0"/>
              <a:cs typeface="Arial" panose="020B0604020202020204" pitchFamily="34" charset="0"/>
            </a:rPr>
            <a:t> </a:t>
          </a:r>
        </a:p>
      </dgm:t>
    </dgm:pt>
    <dgm:pt modelId="{73CF5708-F2D0-4690-B259-2860FFEE06D3}" type="parTrans" cxnId="{5AD5E7F5-ACD9-4382-9DB6-4D91DAF9021D}">
      <dgm:prSet/>
      <dgm:spPr/>
      <dgm:t>
        <a:bodyPr/>
        <a:lstStyle/>
        <a:p>
          <a:endParaRPr lang="hu-HU" b="1">
            <a:latin typeface="Arial" panose="020B0604020202020204" pitchFamily="34" charset="0"/>
            <a:cs typeface="Arial" panose="020B0604020202020204" pitchFamily="34" charset="0"/>
          </a:endParaRPr>
        </a:p>
      </dgm:t>
    </dgm:pt>
    <dgm:pt modelId="{6DDE4E42-AC9B-4362-9C50-B28CC9B23423}" type="sibTrans" cxnId="{5AD5E7F5-ACD9-4382-9DB6-4D91DAF9021D}">
      <dgm:prSet/>
      <dgm:spPr/>
      <dgm:t>
        <a:bodyPr/>
        <a:lstStyle/>
        <a:p>
          <a:endParaRPr lang="hu-HU" b="1">
            <a:latin typeface="Arial" panose="020B0604020202020204" pitchFamily="34" charset="0"/>
            <a:cs typeface="Arial" panose="020B0604020202020204" pitchFamily="34" charset="0"/>
          </a:endParaRPr>
        </a:p>
      </dgm:t>
    </dgm:pt>
    <dgm:pt modelId="{0E0E0926-3D5F-4F95-AF01-C3692AD57170}">
      <dgm:prSet phldrT="[Szöveg]"/>
      <dgm:spPr/>
      <dgm:t>
        <a:bodyPr/>
        <a:lstStyle/>
        <a:p>
          <a:r>
            <a:rPr lang="hu-HU" b="1" dirty="0">
              <a:latin typeface="Arial" panose="020B0604020202020204" pitchFamily="34" charset="0"/>
              <a:cs typeface="Arial" panose="020B0604020202020204" pitchFamily="34" charset="0"/>
            </a:rPr>
            <a:t> </a:t>
          </a:r>
        </a:p>
      </dgm:t>
    </dgm:pt>
    <dgm:pt modelId="{6C9641DB-4063-4120-8DEC-B8D2AE6FCFC2}" type="parTrans" cxnId="{38E0DA52-4065-42B9-8AF9-EACD7BB45B29}">
      <dgm:prSet/>
      <dgm:spPr/>
      <dgm:t>
        <a:bodyPr/>
        <a:lstStyle/>
        <a:p>
          <a:endParaRPr lang="hu-HU" b="1">
            <a:latin typeface="Arial" panose="020B0604020202020204" pitchFamily="34" charset="0"/>
            <a:cs typeface="Arial" panose="020B0604020202020204" pitchFamily="34" charset="0"/>
          </a:endParaRPr>
        </a:p>
      </dgm:t>
    </dgm:pt>
    <dgm:pt modelId="{BDD2DB50-0F38-4B8C-810F-23AA3F8BA8EB}" type="sibTrans" cxnId="{38E0DA52-4065-42B9-8AF9-EACD7BB45B29}">
      <dgm:prSet/>
      <dgm:spPr/>
      <dgm:t>
        <a:bodyPr/>
        <a:lstStyle/>
        <a:p>
          <a:endParaRPr lang="hu-HU" b="1">
            <a:latin typeface="Arial" panose="020B0604020202020204" pitchFamily="34" charset="0"/>
            <a:cs typeface="Arial" panose="020B0604020202020204" pitchFamily="34" charset="0"/>
          </a:endParaRPr>
        </a:p>
      </dgm:t>
    </dgm:pt>
    <dgm:pt modelId="{FA47D738-DAEC-4388-9E2F-3CFC2229E4DB}">
      <dgm:prSet custT="1"/>
      <dgm:spPr/>
      <dgm:t>
        <a:bodyPr/>
        <a:lstStyle/>
        <a:p>
          <a:r>
            <a:rPr lang="hu-HU" sz="2800" b="1" dirty="0">
              <a:latin typeface="Arial" panose="020B0604020202020204" pitchFamily="34" charset="0"/>
              <a:cs typeface="Arial" panose="020B0604020202020204" pitchFamily="34" charset="0"/>
            </a:rPr>
            <a:t>Ellátás </a:t>
          </a:r>
          <a:r>
            <a:rPr lang="hu-HU" sz="2800" b="1" dirty="0" smtClean="0">
              <a:latin typeface="Arial" panose="020B0604020202020204" pitchFamily="34" charset="0"/>
              <a:cs typeface="Arial" panose="020B0604020202020204" pitchFamily="34" charset="0"/>
            </a:rPr>
            <a:t>igénylése</a:t>
          </a:r>
          <a:endParaRPr lang="hu-HU" sz="2800" b="1" dirty="0">
            <a:latin typeface="Arial" panose="020B0604020202020204" pitchFamily="34" charset="0"/>
            <a:cs typeface="Arial" panose="020B0604020202020204" pitchFamily="34" charset="0"/>
          </a:endParaRPr>
        </a:p>
      </dgm:t>
    </dgm:pt>
    <dgm:pt modelId="{F9E58F2C-4090-4758-BA06-855384E386ED}" type="parTrans" cxnId="{A9C45595-7FE8-4142-9669-565AB4990ECC}">
      <dgm:prSet/>
      <dgm:spPr/>
      <dgm:t>
        <a:bodyPr/>
        <a:lstStyle/>
        <a:p>
          <a:endParaRPr lang="hu-HU" b="1">
            <a:latin typeface="Arial" panose="020B0604020202020204" pitchFamily="34" charset="0"/>
            <a:cs typeface="Arial" panose="020B0604020202020204" pitchFamily="34" charset="0"/>
          </a:endParaRPr>
        </a:p>
      </dgm:t>
    </dgm:pt>
    <dgm:pt modelId="{DC3AC4D0-9CC0-4B42-9C13-ECC6178FE799}" type="sibTrans" cxnId="{A9C45595-7FE8-4142-9669-565AB4990ECC}">
      <dgm:prSet/>
      <dgm:spPr/>
      <dgm:t>
        <a:bodyPr/>
        <a:lstStyle/>
        <a:p>
          <a:endParaRPr lang="hu-HU" b="1">
            <a:latin typeface="Arial" panose="020B0604020202020204" pitchFamily="34" charset="0"/>
            <a:cs typeface="Arial" panose="020B0604020202020204" pitchFamily="34" charset="0"/>
          </a:endParaRPr>
        </a:p>
      </dgm:t>
    </dgm:pt>
    <dgm:pt modelId="{47175372-859F-48B8-8511-7773C316564C}">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2400" b="1" dirty="0">
              <a:latin typeface="Arial" panose="020B0604020202020204" pitchFamily="34" charset="0"/>
              <a:cs typeface="Arial" panose="020B0604020202020204" pitchFamily="34" charset="0"/>
            </a:rPr>
            <a:t>  </a:t>
          </a:r>
          <a:r>
            <a:rPr lang="hu-HU" sz="2500" b="1" dirty="0">
              <a:latin typeface="Arial" panose="020B0604020202020204" pitchFamily="34" charset="0"/>
              <a:cs typeface="Arial" panose="020B0604020202020204" pitchFamily="34" charset="0"/>
            </a:rPr>
            <a:t>Akadályok és szükségletek felmérése, azonosítása</a:t>
          </a:r>
        </a:p>
      </dgm:t>
    </dgm:pt>
    <dgm:pt modelId="{49DA1FC6-79A4-4CF9-BF83-1E22A0155F42}" type="parTrans" cxnId="{46D485E6-D3C1-4FD5-89B3-2DC42321B3EE}">
      <dgm:prSet/>
      <dgm:spPr/>
      <dgm:t>
        <a:bodyPr/>
        <a:lstStyle/>
        <a:p>
          <a:endParaRPr lang="hu-HU" b="1">
            <a:latin typeface="Arial" panose="020B0604020202020204" pitchFamily="34" charset="0"/>
            <a:cs typeface="Arial" panose="020B0604020202020204" pitchFamily="34" charset="0"/>
          </a:endParaRPr>
        </a:p>
      </dgm:t>
    </dgm:pt>
    <dgm:pt modelId="{31A0BCE1-B908-4FA0-A60B-26F674D3FC55}" type="sibTrans" cxnId="{46D485E6-D3C1-4FD5-89B3-2DC42321B3EE}">
      <dgm:prSet/>
      <dgm:spPr/>
      <dgm:t>
        <a:bodyPr/>
        <a:lstStyle/>
        <a:p>
          <a:endParaRPr lang="hu-HU" b="1">
            <a:latin typeface="Arial" panose="020B0604020202020204" pitchFamily="34" charset="0"/>
            <a:cs typeface="Arial" panose="020B0604020202020204" pitchFamily="34" charset="0"/>
          </a:endParaRPr>
        </a:p>
      </dgm:t>
    </dgm:pt>
    <dgm:pt modelId="{48B3638C-C261-4B0D-A4EE-7BD498865855}">
      <dgm:prSet custT="1"/>
      <dgm:spPr/>
      <dgm:t>
        <a:bodyPr/>
        <a:lstStyle/>
        <a:p>
          <a:r>
            <a:rPr lang="hu-HU" sz="2800" b="1" dirty="0">
              <a:latin typeface="Arial" panose="020B0604020202020204" pitchFamily="34" charset="0"/>
              <a:cs typeface="Arial" panose="020B0604020202020204" pitchFamily="34" charset="0"/>
            </a:rPr>
            <a:t>Beavatkozás, cselekvés</a:t>
          </a:r>
        </a:p>
      </dgm:t>
    </dgm:pt>
    <dgm:pt modelId="{FF4E9F98-D8E9-45E3-A0B7-AB03B12E209C}" type="parTrans" cxnId="{5C9BD2CF-97BB-4EBD-8B15-5F12DC2FB426}">
      <dgm:prSet/>
      <dgm:spPr/>
      <dgm:t>
        <a:bodyPr/>
        <a:lstStyle/>
        <a:p>
          <a:endParaRPr lang="hu-HU"/>
        </a:p>
      </dgm:t>
    </dgm:pt>
    <dgm:pt modelId="{516F1004-AADA-45FB-B900-B3DC5E0ABA2B}" type="sibTrans" cxnId="{5C9BD2CF-97BB-4EBD-8B15-5F12DC2FB426}">
      <dgm:prSet/>
      <dgm:spPr/>
      <dgm:t>
        <a:bodyPr/>
        <a:lstStyle/>
        <a:p>
          <a:endParaRPr lang="hu-HU"/>
        </a:p>
      </dgm:t>
    </dgm:pt>
    <dgm:pt modelId="{E0342EEC-00CA-4ED1-9558-306ACC7513D5}">
      <dgm:prSet/>
      <dgm:spPr/>
      <dgm:t>
        <a:bodyPr/>
        <a:lstStyle/>
        <a:p>
          <a:endParaRPr lang="hu-HU" b="1" dirty="0">
            <a:latin typeface="Arial" panose="020B0604020202020204" pitchFamily="34" charset="0"/>
            <a:cs typeface="Arial" panose="020B0604020202020204" pitchFamily="34" charset="0"/>
          </a:endParaRPr>
        </a:p>
      </dgm:t>
    </dgm:pt>
    <dgm:pt modelId="{1A3AF4FD-0904-49A8-8820-1B20FF5DFBA7}" type="parTrans" cxnId="{9743EA20-B7CE-4656-89AA-86B084E7127B}">
      <dgm:prSet/>
      <dgm:spPr/>
      <dgm:t>
        <a:bodyPr/>
        <a:lstStyle/>
        <a:p>
          <a:endParaRPr lang="hu-HU"/>
        </a:p>
      </dgm:t>
    </dgm:pt>
    <dgm:pt modelId="{852F6DE3-2911-43FC-BB47-905F1A76DE3D}" type="sibTrans" cxnId="{9743EA20-B7CE-4656-89AA-86B084E7127B}">
      <dgm:prSet/>
      <dgm:spPr/>
      <dgm:t>
        <a:bodyPr/>
        <a:lstStyle/>
        <a:p>
          <a:endParaRPr lang="hu-HU"/>
        </a:p>
      </dgm:t>
    </dgm:pt>
    <dgm:pt modelId="{44F113DF-CD2C-40E1-AA1E-6B180DCF20D6}">
      <dgm:prSet phldrT="[Szöveg]" custT="1"/>
      <dgm:spPr/>
      <dgm:t>
        <a:bodyPr/>
        <a:lstStyle/>
        <a:p>
          <a:r>
            <a:rPr lang="hu-HU" sz="2800" b="1" dirty="0">
              <a:latin typeface="Arial" panose="020B0604020202020204" pitchFamily="34" charset="0"/>
              <a:cs typeface="Arial" panose="020B0604020202020204" pitchFamily="34" charset="0"/>
            </a:rPr>
            <a:t>Munkaerő-piaci integráció kudarca </a:t>
          </a:r>
          <a:endParaRPr lang="hu-HU" sz="2300" b="0" dirty="0">
            <a:latin typeface="Arial" panose="020B0604020202020204" pitchFamily="34" charset="0"/>
            <a:cs typeface="Arial" panose="020B0604020202020204" pitchFamily="34" charset="0"/>
          </a:endParaRPr>
        </a:p>
      </dgm:t>
    </dgm:pt>
    <dgm:pt modelId="{B7817087-98CF-4227-839C-C600AA22F27F}" type="parTrans" cxnId="{683B4FD9-60C5-4FD7-8D27-935F92805192}">
      <dgm:prSet/>
      <dgm:spPr/>
      <dgm:t>
        <a:bodyPr/>
        <a:lstStyle/>
        <a:p>
          <a:endParaRPr lang="hu-HU"/>
        </a:p>
      </dgm:t>
    </dgm:pt>
    <dgm:pt modelId="{0857552C-2926-46EE-BCB1-FD387AFB300C}" type="sibTrans" cxnId="{683B4FD9-60C5-4FD7-8D27-935F92805192}">
      <dgm:prSet/>
      <dgm:spPr/>
      <dgm:t>
        <a:bodyPr/>
        <a:lstStyle/>
        <a:p>
          <a:endParaRPr lang="hu-HU"/>
        </a:p>
      </dgm:t>
    </dgm:pt>
    <dgm:pt modelId="{6C0A2D9D-2F5C-45AD-99B5-25A90AD5E8D9}">
      <dgm:prSet phldrT="[Szöveg]"/>
      <dgm:spPr/>
      <dgm:t>
        <a:bodyPr/>
        <a:lstStyle/>
        <a:p>
          <a:endParaRPr lang="hu-HU" b="1" dirty="0">
            <a:latin typeface="Arial" panose="020B0604020202020204" pitchFamily="34" charset="0"/>
            <a:cs typeface="Arial" panose="020B0604020202020204" pitchFamily="34" charset="0"/>
          </a:endParaRPr>
        </a:p>
      </dgm:t>
    </dgm:pt>
    <dgm:pt modelId="{AE234C38-3115-419E-A550-2C054EB85F83}" type="parTrans" cxnId="{36FCAD44-5EAB-4F8A-B40D-55384FC7E99D}">
      <dgm:prSet/>
      <dgm:spPr/>
      <dgm:t>
        <a:bodyPr/>
        <a:lstStyle/>
        <a:p>
          <a:endParaRPr lang="hu-HU"/>
        </a:p>
      </dgm:t>
    </dgm:pt>
    <dgm:pt modelId="{6C397352-B0CF-4661-A16F-903BE60C70F9}" type="sibTrans" cxnId="{36FCAD44-5EAB-4F8A-B40D-55384FC7E99D}">
      <dgm:prSet/>
      <dgm:spPr/>
      <dgm:t>
        <a:bodyPr/>
        <a:lstStyle/>
        <a:p>
          <a:endParaRPr lang="hu-HU"/>
        </a:p>
      </dgm:t>
    </dgm:pt>
    <dgm:pt modelId="{1FA42E8E-DBC9-4DF2-928F-A687AFB72ADA}">
      <dgm:prSet custT="1"/>
      <dgm:spPr/>
      <dgm:t>
        <a:bodyPr/>
        <a:lstStyle/>
        <a:p>
          <a:endParaRPr lang="hu-HU" sz="2800" dirty="0"/>
        </a:p>
      </dgm:t>
    </dgm:pt>
    <dgm:pt modelId="{E63EE31C-6877-4441-A3E7-87C057F470C3}" type="parTrans" cxnId="{712684AE-AD87-42AB-B194-525A4A7372B1}">
      <dgm:prSet/>
      <dgm:spPr/>
      <dgm:t>
        <a:bodyPr/>
        <a:lstStyle/>
        <a:p>
          <a:endParaRPr lang="hu-HU"/>
        </a:p>
      </dgm:t>
    </dgm:pt>
    <dgm:pt modelId="{539E0337-0123-455A-8357-9CE6A8D554E4}" type="sibTrans" cxnId="{712684AE-AD87-42AB-B194-525A4A7372B1}">
      <dgm:prSet/>
      <dgm:spPr/>
      <dgm:t>
        <a:bodyPr/>
        <a:lstStyle/>
        <a:p>
          <a:endParaRPr lang="hu-HU"/>
        </a:p>
      </dgm:t>
    </dgm:pt>
    <dgm:pt modelId="{AE18CDD8-7344-43F0-86BB-D14BEE54B82D}">
      <dgm:prSet/>
      <dgm:spPr/>
      <dgm:t>
        <a:bodyPr/>
        <a:lstStyle/>
        <a:p>
          <a:r>
            <a:rPr lang="hu-HU" b="1" dirty="0">
              <a:latin typeface="Arial" panose="020B0604020202020204" pitchFamily="34" charset="0"/>
              <a:cs typeface="Arial" panose="020B0604020202020204" pitchFamily="34" charset="0"/>
            </a:rPr>
            <a:t>	</a:t>
          </a:r>
        </a:p>
      </dgm:t>
    </dgm:pt>
    <dgm:pt modelId="{40CF5FC4-1569-49A8-A662-7779C57555A8}" type="parTrans" cxnId="{8100BC44-5211-49A6-832C-034E1B404BE1}">
      <dgm:prSet/>
      <dgm:spPr/>
      <dgm:t>
        <a:bodyPr/>
        <a:lstStyle/>
        <a:p>
          <a:endParaRPr lang="hu-HU"/>
        </a:p>
      </dgm:t>
    </dgm:pt>
    <dgm:pt modelId="{426B60A3-2133-47AF-A491-ABEB30B724E3}" type="sibTrans" cxnId="{8100BC44-5211-49A6-832C-034E1B404BE1}">
      <dgm:prSet/>
      <dgm:spPr/>
      <dgm:t>
        <a:bodyPr/>
        <a:lstStyle/>
        <a:p>
          <a:endParaRPr lang="hu-HU"/>
        </a:p>
      </dgm:t>
    </dgm:pt>
    <dgm:pt modelId="{EDA19760-B59C-4E49-AE4E-22E0FA77C28C}">
      <dgm:prSet custT="1"/>
      <dgm:spPr/>
      <dgm:t>
        <a:bodyPr/>
        <a:lstStyle/>
        <a:p>
          <a:r>
            <a:rPr lang="hu-HU" sz="2800" b="1" dirty="0">
              <a:latin typeface="Arial" panose="020B0604020202020204" pitchFamily="34" charset="0"/>
              <a:cs typeface="Arial" panose="020B0604020202020204" pitchFamily="34" charset="0"/>
            </a:rPr>
            <a:t>Munkavállalás</a:t>
          </a:r>
        </a:p>
      </dgm:t>
    </dgm:pt>
    <dgm:pt modelId="{BE09D438-93F4-433B-9430-CB3C88CA2D58}" type="parTrans" cxnId="{DF6DADC5-FA4B-4B38-967D-5C95282D9543}">
      <dgm:prSet/>
      <dgm:spPr/>
      <dgm:t>
        <a:bodyPr/>
        <a:lstStyle/>
        <a:p>
          <a:endParaRPr lang="hu-HU"/>
        </a:p>
      </dgm:t>
    </dgm:pt>
    <dgm:pt modelId="{47EBBBE3-41A3-4DE6-AB98-0BBB21CA5F43}" type="sibTrans" cxnId="{DF6DADC5-FA4B-4B38-967D-5C95282D9543}">
      <dgm:prSet/>
      <dgm:spPr/>
      <dgm:t>
        <a:bodyPr/>
        <a:lstStyle/>
        <a:p>
          <a:endParaRPr lang="hu-HU"/>
        </a:p>
      </dgm:t>
    </dgm:pt>
    <dgm:pt modelId="{563B7738-04C1-41A8-929E-77E14378A6BE}">
      <dgm:prSet custT="1"/>
      <dgm:spPr/>
      <dgm:t>
        <a:bodyPr/>
        <a:lstStyle/>
        <a:p>
          <a:r>
            <a:rPr lang="hu-HU" sz="2800" b="1" dirty="0">
              <a:solidFill>
                <a:prstClr val="black">
                  <a:hueOff val="0"/>
                  <a:satOff val="0"/>
                  <a:lumOff val="0"/>
                  <a:alphaOff val="0"/>
                </a:prstClr>
              </a:solidFill>
              <a:latin typeface="Arial" panose="020B0604020202020204" pitchFamily="34" charset="0"/>
              <a:ea typeface="+mn-ea"/>
              <a:cs typeface="Arial" panose="020B0604020202020204" pitchFamily="34" charset="0"/>
            </a:rPr>
            <a:t>Foglalkozási rehabilitációs </a:t>
          </a:r>
          <a:r>
            <a:rPr lang="hu-HU" sz="2800" b="1" dirty="0">
              <a:solidFill>
                <a:srgbClr val="0070C0"/>
              </a:solidFill>
              <a:latin typeface="Arial" panose="020B0604020202020204" pitchFamily="34" charset="0"/>
              <a:ea typeface="+mn-ea"/>
              <a:cs typeface="Arial" panose="020B0604020202020204" pitchFamily="34" charset="0"/>
            </a:rPr>
            <a:t>eszközrendszer</a:t>
          </a:r>
          <a:r>
            <a:rPr lang="hu-HU" sz="2800" b="1"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endParaRPr lang="hu-HU" sz="2800" dirty="0"/>
        </a:p>
      </dgm:t>
    </dgm:pt>
    <dgm:pt modelId="{500A60C2-8BB6-4D13-B5D8-51533EC04F1D}" type="parTrans" cxnId="{721B5F07-C106-404D-98CC-B0BFD7C402BB}">
      <dgm:prSet/>
      <dgm:spPr/>
      <dgm:t>
        <a:bodyPr/>
        <a:lstStyle/>
        <a:p>
          <a:endParaRPr lang="hu-HU"/>
        </a:p>
      </dgm:t>
    </dgm:pt>
    <dgm:pt modelId="{2A68BC3E-B19A-4B65-813C-D12FFB313E61}" type="sibTrans" cxnId="{721B5F07-C106-404D-98CC-B0BFD7C402BB}">
      <dgm:prSet/>
      <dgm:spPr/>
      <dgm:t>
        <a:bodyPr/>
        <a:lstStyle/>
        <a:p>
          <a:endParaRPr lang="hu-HU"/>
        </a:p>
      </dgm:t>
    </dgm:pt>
    <dgm:pt modelId="{C157D695-5BC4-49B1-A765-A50675A8EC4E}">
      <dgm:prSet/>
      <dgm:spPr/>
      <dgm:t>
        <a:bodyPr/>
        <a:lstStyle/>
        <a:p>
          <a:endParaRPr lang="hu-HU" b="1" dirty="0">
            <a:latin typeface="Arial" panose="020B0604020202020204" pitchFamily="34" charset="0"/>
            <a:cs typeface="Arial" panose="020B0604020202020204" pitchFamily="34" charset="0"/>
          </a:endParaRPr>
        </a:p>
      </dgm:t>
    </dgm:pt>
    <dgm:pt modelId="{59319CCC-DC15-4AA9-966E-C7FC4CC481BF}" type="parTrans" cxnId="{438BC218-7ADC-4B09-A57A-A9DE416F74CD}">
      <dgm:prSet/>
      <dgm:spPr/>
      <dgm:t>
        <a:bodyPr/>
        <a:lstStyle/>
        <a:p>
          <a:endParaRPr lang="hu-HU"/>
        </a:p>
      </dgm:t>
    </dgm:pt>
    <dgm:pt modelId="{50C60357-B05E-4340-800D-7CCF85910016}" type="sibTrans" cxnId="{438BC218-7ADC-4B09-A57A-A9DE416F74CD}">
      <dgm:prSet/>
      <dgm:spPr/>
      <dgm:t>
        <a:bodyPr/>
        <a:lstStyle/>
        <a:p>
          <a:endParaRPr lang="hu-HU"/>
        </a:p>
      </dgm:t>
    </dgm:pt>
    <dgm:pt modelId="{2BA3F5BB-8BA3-4B85-9C9C-62EF543C167D}">
      <dgm:prSet/>
      <dgm:spPr/>
      <dgm:t>
        <a:bodyPr/>
        <a:lstStyle/>
        <a:p>
          <a:r>
            <a:rPr lang="hu-HU" b="1" dirty="0">
              <a:latin typeface="Arial" panose="020B0604020202020204" pitchFamily="34" charset="0"/>
              <a:cs typeface="Arial" panose="020B0604020202020204" pitchFamily="34" charset="0"/>
            </a:rPr>
            <a:t> Tervkészítés</a:t>
          </a:r>
          <a:endParaRPr lang="hu-HU" dirty="0"/>
        </a:p>
      </dgm:t>
    </dgm:pt>
    <dgm:pt modelId="{EF933141-F057-4353-8734-EB1E74C28551}" type="parTrans" cxnId="{04D0B0E4-1D09-48A8-9FDB-277188C16D8F}">
      <dgm:prSet/>
      <dgm:spPr/>
      <dgm:t>
        <a:bodyPr/>
        <a:lstStyle/>
        <a:p>
          <a:endParaRPr lang="hu-HU"/>
        </a:p>
      </dgm:t>
    </dgm:pt>
    <dgm:pt modelId="{EF570A9A-8F4A-42E9-8A6D-2AF25AA2041C}" type="sibTrans" cxnId="{04D0B0E4-1D09-48A8-9FDB-277188C16D8F}">
      <dgm:prSet/>
      <dgm:spPr/>
      <dgm:t>
        <a:bodyPr/>
        <a:lstStyle/>
        <a:p>
          <a:endParaRPr lang="hu-HU"/>
        </a:p>
      </dgm:t>
    </dgm:pt>
    <dgm:pt modelId="{3F35D271-6959-40AE-B352-A603C15361E5}">
      <dgm:prSet custT="1"/>
      <dgm:spPr/>
      <dgm:t>
        <a:bodyPr/>
        <a:lstStyle/>
        <a:p>
          <a:r>
            <a:rPr lang="hu-HU" sz="2800" b="1" dirty="0" smtClean="0">
              <a:latin typeface="Arial" panose="020B0604020202020204" pitchFamily="34" charset="0"/>
              <a:cs typeface="Arial" panose="020B0604020202020204" pitchFamily="34" charset="0"/>
            </a:rPr>
            <a:t>Ellátás megállapítása</a:t>
          </a:r>
          <a:endParaRPr lang="hu-HU" sz="2800" b="1" dirty="0">
            <a:latin typeface="Arial" panose="020B0604020202020204" pitchFamily="34" charset="0"/>
            <a:cs typeface="Arial" panose="020B0604020202020204" pitchFamily="34" charset="0"/>
          </a:endParaRPr>
        </a:p>
      </dgm:t>
    </dgm:pt>
    <dgm:pt modelId="{877067D8-FB68-442D-B225-2C0595B1D5EA}" type="parTrans" cxnId="{0EC7E512-328A-4D5E-8B86-7EFF7456DC1D}">
      <dgm:prSet/>
      <dgm:spPr/>
      <dgm:t>
        <a:bodyPr/>
        <a:lstStyle/>
        <a:p>
          <a:endParaRPr lang="hu-HU"/>
        </a:p>
      </dgm:t>
    </dgm:pt>
    <dgm:pt modelId="{6707719C-D9B4-459C-B9AB-BAC19439D105}" type="sibTrans" cxnId="{0EC7E512-328A-4D5E-8B86-7EFF7456DC1D}">
      <dgm:prSet/>
      <dgm:spPr/>
      <dgm:t>
        <a:bodyPr/>
        <a:lstStyle/>
        <a:p>
          <a:endParaRPr lang="hu-HU"/>
        </a:p>
      </dgm:t>
    </dgm:pt>
    <dgm:pt modelId="{DC9FBB39-7542-470B-9D46-6A9D8FE0E80F}" type="pres">
      <dgm:prSet presAssocID="{8CC11D70-F466-4C13-BC06-4257D7D2AA8C}" presName="linearFlow" presStyleCnt="0">
        <dgm:presLayoutVars>
          <dgm:dir/>
          <dgm:animLvl val="lvl"/>
          <dgm:resizeHandles val="exact"/>
        </dgm:presLayoutVars>
      </dgm:prSet>
      <dgm:spPr/>
      <dgm:t>
        <a:bodyPr/>
        <a:lstStyle/>
        <a:p>
          <a:endParaRPr lang="hu-HU"/>
        </a:p>
      </dgm:t>
    </dgm:pt>
    <dgm:pt modelId="{459BC515-54A9-4197-98F1-1FDE45511D21}" type="pres">
      <dgm:prSet presAssocID="{6C0A2D9D-2F5C-45AD-99B5-25A90AD5E8D9}" presName="composite" presStyleCnt="0"/>
      <dgm:spPr/>
    </dgm:pt>
    <dgm:pt modelId="{7927B44F-11CF-4952-8018-362CD22B7676}" type="pres">
      <dgm:prSet presAssocID="{6C0A2D9D-2F5C-45AD-99B5-25A90AD5E8D9}" presName="parentText" presStyleLbl="alignNode1" presStyleIdx="0" presStyleCnt="8" custScaleY="105720">
        <dgm:presLayoutVars>
          <dgm:chMax val="1"/>
          <dgm:bulletEnabled val="1"/>
        </dgm:presLayoutVars>
      </dgm:prSet>
      <dgm:spPr/>
      <dgm:t>
        <a:bodyPr/>
        <a:lstStyle/>
        <a:p>
          <a:endParaRPr lang="hu-HU"/>
        </a:p>
      </dgm:t>
    </dgm:pt>
    <dgm:pt modelId="{5D25774F-B17D-4FC7-844F-45F3EDF41190}" type="pres">
      <dgm:prSet presAssocID="{6C0A2D9D-2F5C-45AD-99B5-25A90AD5E8D9}" presName="descendantText" presStyleLbl="alignAcc1" presStyleIdx="0" presStyleCnt="8" custScaleX="99427" custScaleY="125693" custLinFactNeighborY="1519">
        <dgm:presLayoutVars>
          <dgm:bulletEnabled val="1"/>
        </dgm:presLayoutVars>
      </dgm:prSet>
      <dgm:spPr/>
      <dgm:t>
        <a:bodyPr/>
        <a:lstStyle/>
        <a:p>
          <a:endParaRPr lang="hu-HU"/>
        </a:p>
      </dgm:t>
    </dgm:pt>
    <dgm:pt modelId="{CCE9EF82-E328-48C6-8AEB-E2495AB10DCE}" type="pres">
      <dgm:prSet presAssocID="{6C397352-B0CF-4661-A16F-903BE60C70F9}" presName="sp" presStyleCnt="0"/>
      <dgm:spPr/>
    </dgm:pt>
    <dgm:pt modelId="{03A20078-D584-42B9-B83A-8FFEDF9E0D8F}" type="pres">
      <dgm:prSet presAssocID="{4A7D85D1-A28B-4D61-9741-2D80AD45E39E}" presName="composite" presStyleCnt="0"/>
      <dgm:spPr/>
    </dgm:pt>
    <dgm:pt modelId="{14D29640-A092-41BE-920F-01715BA0EE66}" type="pres">
      <dgm:prSet presAssocID="{4A7D85D1-A28B-4D61-9741-2D80AD45E39E}" presName="parentText" presStyleLbl="alignNode1" presStyleIdx="1" presStyleCnt="8">
        <dgm:presLayoutVars>
          <dgm:chMax val="1"/>
          <dgm:bulletEnabled val="1"/>
        </dgm:presLayoutVars>
      </dgm:prSet>
      <dgm:spPr/>
      <dgm:t>
        <a:bodyPr/>
        <a:lstStyle/>
        <a:p>
          <a:endParaRPr lang="hu-HU"/>
        </a:p>
      </dgm:t>
    </dgm:pt>
    <dgm:pt modelId="{0F469740-20D9-4E1F-8769-33BBDF545F9E}" type="pres">
      <dgm:prSet presAssocID="{4A7D85D1-A28B-4D61-9741-2D80AD45E39E}" presName="descendantText" presStyleLbl="alignAcc1" presStyleIdx="1" presStyleCnt="8">
        <dgm:presLayoutVars>
          <dgm:bulletEnabled val="1"/>
        </dgm:presLayoutVars>
      </dgm:prSet>
      <dgm:spPr/>
      <dgm:t>
        <a:bodyPr/>
        <a:lstStyle/>
        <a:p>
          <a:endParaRPr lang="hu-HU"/>
        </a:p>
      </dgm:t>
    </dgm:pt>
    <dgm:pt modelId="{0FA8C018-59E3-40B2-A92B-AB674D173FC0}" type="pres">
      <dgm:prSet presAssocID="{4306CF77-FCA4-4153-A424-5C1BF86B7970}" presName="sp" presStyleCnt="0"/>
      <dgm:spPr/>
    </dgm:pt>
    <dgm:pt modelId="{58A027FE-86BA-4E5C-8473-4C0886831502}" type="pres">
      <dgm:prSet presAssocID="{ED32D823-E96D-4CD8-A69F-2A372BE3B807}" presName="composite" presStyleCnt="0"/>
      <dgm:spPr/>
    </dgm:pt>
    <dgm:pt modelId="{96556276-80A6-4394-86CB-2F68FD4D15CE}" type="pres">
      <dgm:prSet presAssocID="{ED32D823-E96D-4CD8-A69F-2A372BE3B807}" presName="parentText" presStyleLbl="alignNode1" presStyleIdx="2" presStyleCnt="8">
        <dgm:presLayoutVars>
          <dgm:chMax val="1"/>
          <dgm:bulletEnabled val="1"/>
        </dgm:presLayoutVars>
      </dgm:prSet>
      <dgm:spPr/>
      <dgm:t>
        <a:bodyPr/>
        <a:lstStyle/>
        <a:p>
          <a:endParaRPr lang="hu-HU"/>
        </a:p>
      </dgm:t>
    </dgm:pt>
    <dgm:pt modelId="{FA0CF357-9B79-4F8B-AFE5-4EE5EA2FE75E}" type="pres">
      <dgm:prSet presAssocID="{ED32D823-E96D-4CD8-A69F-2A372BE3B807}" presName="descendantText" presStyleLbl="alignAcc1" presStyleIdx="2" presStyleCnt="8">
        <dgm:presLayoutVars>
          <dgm:bulletEnabled val="1"/>
        </dgm:presLayoutVars>
      </dgm:prSet>
      <dgm:spPr/>
      <dgm:t>
        <a:bodyPr/>
        <a:lstStyle/>
        <a:p>
          <a:endParaRPr lang="hu-HU"/>
        </a:p>
      </dgm:t>
    </dgm:pt>
    <dgm:pt modelId="{453CAD19-5BCE-4A93-9EEE-812AB7583EE7}" type="pres">
      <dgm:prSet presAssocID="{6DDE4E42-AC9B-4362-9C50-B28CC9B23423}" presName="sp" presStyleCnt="0"/>
      <dgm:spPr/>
    </dgm:pt>
    <dgm:pt modelId="{9366D5E0-42E9-4EF2-8696-F54F6387D0DF}" type="pres">
      <dgm:prSet presAssocID="{0E0E0926-3D5F-4F95-AF01-C3692AD57170}" presName="composite" presStyleCnt="0"/>
      <dgm:spPr/>
    </dgm:pt>
    <dgm:pt modelId="{CB129291-2279-4C64-B5F5-8FEECE69A9E9}" type="pres">
      <dgm:prSet presAssocID="{0E0E0926-3D5F-4F95-AF01-C3692AD57170}" presName="parentText" presStyleLbl="alignNode1" presStyleIdx="3" presStyleCnt="8">
        <dgm:presLayoutVars>
          <dgm:chMax val="1"/>
          <dgm:bulletEnabled val="1"/>
        </dgm:presLayoutVars>
      </dgm:prSet>
      <dgm:spPr/>
      <dgm:t>
        <a:bodyPr/>
        <a:lstStyle/>
        <a:p>
          <a:endParaRPr lang="hu-HU"/>
        </a:p>
      </dgm:t>
    </dgm:pt>
    <dgm:pt modelId="{C4AED029-8AE0-4C36-B7B5-162E1C2E163E}" type="pres">
      <dgm:prSet presAssocID="{0E0E0926-3D5F-4F95-AF01-C3692AD57170}" presName="descendantText" presStyleLbl="alignAcc1" presStyleIdx="3" presStyleCnt="8">
        <dgm:presLayoutVars>
          <dgm:bulletEnabled val="1"/>
        </dgm:presLayoutVars>
      </dgm:prSet>
      <dgm:spPr/>
      <dgm:t>
        <a:bodyPr/>
        <a:lstStyle/>
        <a:p>
          <a:endParaRPr lang="hu-HU"/>
        </a:p>
      </dgm:t>
    </dgm:pt>
    <dgm:pt modelId="{67A0F9E6-5BC8-4FE9-8230-3776CA0AF0A8}" type="pres">
      <dgm:prSet presAssocID="{BDD2DB50-0F38-4B8C-810F-23AA3F8BA8EB}" presName="sp" presStyleCnt="0"/>
      <dgm:spPr/>
    </dgm:pt>
    <dgm:pt modelId="{323D3B4B-915A-499C-9F98-798164F381B4}" type="pres">
      <dgm:prSet presAssocID="{C157D695-5BC4-49B1-A765-A50675A8EC4E}" presName="composite" presStyleCnt="0"/>
      <dgm:spPr/>
    </dgm:pt>
    <dgm:pt modelId="{468569C8-E5C8-499D-9CD9-B05DC53A0DC5}" type="pres">
      <dgm:prSet presAssocID="{C157D695-5BC4-49B1-A765-A50675A8EC4E}" presName="parentText" presStyleLbl="alignNode1" presStyleIdx="4" presStyleCnt="8">
        <dgm:presLayoutVars>
          <dgm:chMax val="1"/>
          <dgm:bulletEnabled val="1"/>
        </dgm:presLayoutVars>
      </dgm:prSet>
      <dgm:spPr/>
      <dgm:t>
        <a:bodyPr/>
        <a:lstStyle/>
        <a:p>
          <a:endParaRPr lang="hu-HU"/>
        </a:p>
      </dgm:t>
    </dgm:pt>
    <dgm:pt modelId="{F325DFEC-520F-46FD-9E11-114E729317A7}" type="pres">
      <dgm:prSet presAssocID="{C157D695-5BC4-49B1-A765-A50675A8EC4E}" presName="descendantText" presStyleLbl="alignAcc1" presStyleIdx="4" presStyleCnt="8">
        <dgm:presLayoutVars>
          <dgm:bulletEnabled val="1"/>
        </dgm:presLayoutVars>
      </dgm:prSet>
      <dgm:spPr/>
      <dgm:t>
        <a:bodyPr/>
        <a:lstStyle/>
        <a:p>
          <a:endParaRPr lang="hu-HU"/>
        </a:p>
      </dgm:t>
    </dgm:pt>
    <dgm:pt modelId="{956823D7-597D-4FB0-B9AB-8C682BD2920C}" type="pres">
      <dgm:prSet presAssocID="{50C60357-B05E-4340-800D-7CCF85910016}" presName="sp" presStyleCnt="0"/>
      <dgm:spPr/>
    </dgm:pt>
    <dgm:pt modelId="{44AE9ABF-E22C-4E24-9065-C622DDAFC4A4}" type="pres">
      <dgm:prSet presAssocID="{E0342EEC-00CA-4ED1-9558-306ACC7513D5}" presName="composite" presStyleCnt="0"/>
      <dgm:spPr/>
    </dgm:pt>
    <dgm:pt modelId="{06B38EB8-67D2-4FF7-BC08-05222527CA6D}" type="pres">
      <dgm:prSet presAssocID="{E0342EEC-00CA-4ED1-9558-306ACC7513D5}" presName="parentText" presStyleLbl="alignNode1" presStyleIdx="5" presStyleCnt="8">
        <dgm:presLayoutVars>
          <dgm:chMax val="1"/>
          <dgm:bulletEnabled val="1"/>
        </dgm:presLayoutVars>
      </dgm:prSet>
      <dgm:spPr/>
      <dgm:t>
        <a:bodyPr/>
        <a:lstStyle/>
        <a:p>
          <a:endParaRPr lang="hu-HU"/>
        </a:p>
      </dgm:t>
    </dgm:pt>
    <dgm:pt modelId="{855004A7-007E-461D-BB4E-C50A2EA08077}" type="pres">
      <dgm:prSet presAssocID="{E0342EEC-00CA-4ED1-9558-306ACC7513D5}" presName="descendantText" presStyleLbl="alignAcc1" presStyleIdx="5" presStyleCnt="8">
        <dgm:presLayoutVars>
          <dgm:bulletEnabled val="1"/>
        </dgm:presLayoutVars>
      </dgm:prSet>
      <dgm:spPr/>
      <dgm:t>
        <a:bodyPr/>
        <a:lstStyle/>
        <a:p>
          <a:endParaRPr lang="hu-HU"/>
        </a:p>
      </dgm:t>
    </dgm:pt>
    <dgm:pt modelId="{76A552D2-03F4-4C6C-A3CD-35A67D7C2753}" type="pres">
      <dgm:prSet presAssocID="{852F6DE3-2911-43FC-BB47-905F1A76DE3D}" presName="sp" presStyleCnt="0"/>
      <dgm:spPr/>
    </dgm:pt>
    <dgm:pt modelId="{7E19B20C-C54B-44D3-9DF9-B66DD597D250}" type="pres">
      <dgm:prSet presAssocID="{1FA42E8E-DBC9-4DF2-928F-A687AFB72ADA}" presName="composite" presStyleCnt="0"/>
      <dgm:spPr/>
    </dgm:pt>
    <dgm:pt modelId="{3C94BE37-8597-4EF2-A400-FCFC6FC6966D}" type="pres">
      <dgm:prSet presAssocID="{1FA42E8E-DBC9-4DF2-928F-A687AFB72ADA}" presName="parentText" presStyleLbl="alignNode1" presStyleIdx="6" presStyleCnt="8">
        <dgm:presLayoutVars>
          <dgm:chMax val="1"/>
          <dgm:bulletEnabled val="1"/>
        </dgm:presLayoutVars>
      </dgm:prSet>
      <dgm:spPr/>
      <dgm:t>
        <a:bodyPr/>
        <a:lstStyle/>
        <a:p>
          <a:endParaRPr lang="hu-HU"/>
        </a:p>
      </dgm:t>
    </dgm:pt>
    <dgm:pt modelId="{3AFF7FE1-7CFA-4EA8-BF9F-70DB7AB2F0EC}" type="pres">
      <dgm:prSet presAssocID="{1FA42E8E-DBC9-4DF2-928F-A687AFB72ADA}" presName="descendantText" presStyleLbl="alignAcc1" presStyleIdx="6" presStyleCnt="8">
        <dgm:presLayoutVars>
          <dgm:bulletEnabled val="1"/>
        </dgm:presLayoutVars>
      </dgm:prSet>
      <dgm:spPr/>
      <dgm:t>
        <a:bodyPr/>
        <a:lstStyle/>
        <a:p>
          <a:endParaRPr lang="hu-HU"/>
        </a:p>
      </dgm:t>
    </dgm:pt>
    <dgm:pt modelId="{73C5276E-81F4-4913-B1F7-E1507237A4A2}" type="pres">
      <dgm:prSet presAssocID="{539E0337-0123-455A-8357-9CE6A8D554E4}" presName="sp" presStyleCnt="0"/>
      <dgm:spPr/>
    </dgm:pt>
    <dgm:pt modelId="{C6FB100F-D584-4769-8697-5E2583C509E0}" type="pres">
      <dgm:prSet presAssocID="{AE18CDD8-7344-43F0-86BB-D14BEE54B82D}" presName="composite" presStyleCnt="0"/>
      <dgm:spPr/>
    </dgm:pt>
    <dgm:pt modelId="{52473579-3722-4C9A-A8F2-8ED381FEB840}" type="pres">
      <dgm:prSet presAssocID="{AE18CDD8-7344-43F0-86BB-D14BEE54B82D}" presName="parentText" presStyleLbl="alignNode1" presStyleIdx="7" presStyleCnt="8">
        <dgm:presLayoutVars>
          <dgm:chMax val="1"/>
          <dgm:bulletEnabled val="1"/>
        </dgm:presLayoutVars>
      </dgm:prSet>
      <dgm:spPr/>
      <dgm:t>
        <a:bodyPr/>
        <a:lstStyle/>
        <a:p>
          <a:endParaRPr lang="hu-HU"/>
        </a:p>
      </dgm:t>
    </dgm:pt>
    <dgm:pt modelId="{AA1E0608-AB8E-401E-BAB4-02E6CE75C30F}" type="pres">
      <dgm:prSet presAssocID="{AE18CDD8-7344-43F0-86BB-D14BEE54B82D}" presName="descendantText" presStyleLbl="alignAcc1" presStyleIdx="7" presStyleCnt="8">
        <dgm:presLayoutVars>
          <dgm:bulletEnabled val="1"/>
        </dgm:presLayoutVars>
      </dgm:prSet>
      <dgm:spPr/>
      <dgm:t>
        <a:bodyPr/>
        <a:lstStyle/>
        <a:p>
          <a:endParaRPr lang="hu-HU"/>
        </a:p>
      </dgm:t>
    </dgm:pt>
  </dgm:ptLst>
  <dgm:cxnLst>
    <dgm:cxn modelId="{EE7468D0-3B67-48B8-AD74-87C3260A3A21}" type="presOf" srcId="{E0342EEC-00CA-4ED1-9558-306ACC7513D5}" destId="{06B38EB8-67D2-4FF7-BC08-05222527CA6D}" srcOrd="0" destOrd="0" presId="urn:microsoft.com/office/officeart/2005/8/layout/chevron2"/>
    <dgm:cxn modelId="{D33B0B87-620F-4EC4-8EA4-18D184B72C58}" type="presOf" srcId="{1FA42E8E-DBC9-4DF2-928F-A687AFB72ADA}" destId="{3C94BE37-8597-4EF2-A400-FCFC6FC6966D}" srcOrd="0" destOrd="0" presId="urn:microsoft.com/office/officeart/2005/8/layout/chevron2"/>
    <dgm:cxn modelId="{5A4C9904-584C-48B0-9802-328F21C50B07}" type="presOf" srcId="{FA47D738-DAEC-4388-9E2F-3CFC2229E4DB}" destId="{0F469740-20D9-4E1F-8769-33BBDF545F9E}" srcOrd="0" destOrd="0" presId="urn:microsoft.com/office/officeart/2005/8/layout/chevron2"/>
    <dgm:cxn modelId="{78153A4F-D3F9-47D6-B3BC-3283C89B4F90}" srcId="{8CC11D70-F466-4C13-BC06-4257D7D2AA8C}" destId="{4A7D85D1-A28B-4D61-9741-2D80AD45E39E}" srcOrd="1" destOrd="0" parTransId="{639A9904-24C3-46C5-A3D4-E6FEE91984EE}" sibTransId="{4306CF77-FCA4-4153-A424-5C1BF86B7970}"/>
    <dgm:cxn modelId="{B06CA8F2-511E-4529-90F4-288D0FF90EA0}" type="presOf" srcId="{3F35D271-6959-40AE-B352-A603C15361E5}" destId="{C4AED029-8AE0-4C36-B7B5-162E1C2E163E}" srcOrd="0" destOrd="0" presId="urn:microsoft.com/office/officeart/2005/8/layout/chevron2"/>
    <dgm:cxn modelId="{46D485E6-D3C1-4FD5-89B3-2DC42321B3EE}" srcId="{ED32D823-E96D-4CD8-A69F-2A372BE3B807}" destId="{47175372-859F-48B8-8511-7773C316564C}" srcOrd="0" destOrd="0" parTransId="{49DA1FC6-79A4-4CF9-BF83-1E22A0155F42}" sibTransId="{31A0BCE1-B908-4FA0-A60B-26F674D3FC55}"/>
    <dgm:cxn modelId="{36FCAD44-5EAB-4F8A-B40D-55384FC7E99D}" srcId="{8CC11D70-F466-4C13-BC06-4257D7D2AA8C}" destId="{6C0A2D9D-2F5C-45AD-99B5-25A90AD5E8D9}" srcOrd="0" destOrd="0" parTransId="{AE234C38-3115-419E-A550-2C054EB85F83}" sibTransId="{6C397352-B0CF-4661-A16F-903BE60C70F9}"/>
    <dgm:cxn modelId="{6565221B-6C09-4F40-8B8B-9E5C75988FF3}" type="presOf" srcId="{EDA19760-B59C-4E49-AE4E-22E0FA77C28C}" destId="{AA1E0608-AB8E-401E-BAB4-02E6CE75C30F}" srcOrd="0" destOrd="0" presId="urn:microsoft.com/office/officeart/2005/8/layout/chevron2"/>
    <dgm:cxn modelId="{38E0DA52-4065-42B9-8AF9-EACD7BB45B29}" srcId="{8CC11D70-F466-4C13-BC06-4257D7D2AA8C}" destId="{0E0E0926-3D5F-4F95-AF01-C3692AD57170}" srcOrd="3" destOrd="0" parTransId="{6C9641DB-4063-4120-8DEC-B8D2AE6FCFC2}" sibTransId="{BDD2DB50-0F38-4B8C-810F-23AA3F8BA8EB}"/>
    <dgm:cxn modelId="{774E23B1-28EC-40B9-BA03-CFC2426E4483}" type="presOf" srcId="{563B7738-04C1-41A8-929E-77E14378A6BE}" destId="{3AFF7FE1-7CFA-4EA8-BF9F-70DB7AB2F0EC}" srcOrd="0" destOrd="0" presId="urn:microsoft.com/office/officeart/2005/8/layout/chevron2"/>
    <dgm:cxn modelId="{975EBD8B-34F6-41AB-9B8D-D619387D73D2}" type="presOf" srcId="{6C0A2D9D-2F5C-45AD-99B5-25A90AD5E8D9}" destId="{7927B44F-11CF-4952-8018-362CD22B7676}" srcOrd="0" destOrd="0" presId="urn:microsoft.com/office/officeart/2005/8/layout/chevron2"/>
    <dgm:cxn modelId="{C59A0D8D-0010-4046-870F-ECFB01DE592F}" type="presOf" srcId="{0E0E0926-3D5F-4F95-AF01-C3692AD57170}" destId="{CB129291-2279-4C64-B5F5-8FEECE69A9E9}" srcOrd="0" destOrd="0" presId="urn:microsoft.com/office/officeart/2005/8/layout/chevron2"/>
    <dgm:cxn modelId="{5CD4D346-0F47-4513-81B0-5005CCBFCB1A}" type="presOf" srcId="{2BA3F5BB-8BA3-4B85-9C9C-62EF543C167D}" destId="{F325DFEC-520F-46FD-9E11-114E729317A7}" srcOrd="0" destOrd="0" presId="urn:microsoft.com/office/officeart/2005/8/layout/chevron2"/>
    <dgm:cxn modelId="{A0F8A8DF-A053-448E-9FE6-274DA54ACFB4}" type="presOf" srcId="{ED32D823-E96D-4CD8-A69F-2A372BE3B807}" destId="{96556276-80A6-4394-86CB-2F68FD4D15CE}" srcOrd="0" destOrd="0" presId="urn:microsoft.com/office/officeart/2005/8/layout/chevron2"/>
    <dgm:cxn modelId="{721B5F07-C106-404D-98CC-B0BFD7C402BB}" srcId="{1FA42E8E-DBC9-4DF2-928F-A687AFB72ADA}" destId="{563B7738-04C1-41A8-929E-77E14378A6BE}" srcOrd="0" destOrd="0" parTransId="{500A60C2-8BB6-4D13-B5D8-51533EC04F1D}" sibTransId="{2A68BC3E-B19A-4B65-813C-D12FFB313E61}"/>
    <dgm:cxn modelId="{712684AE-AD87-42AB-B194-525A4A7372B1}" srcId="{8CC11D70-F466-4C13-BC06-4257D7D2AA8C}" destId="{1FA42E8E-DBC9-4DF2-928F-A687AFB72ADA}" srcOrd="6" destOrd="0" parTransId="{E63EE31C-6877-4441-A3E7-87C057F470C3}" sibTransId="{539E0337-0123-455A-8357-9CE6A8D554E4}"/>
    <dgm:cxn modelId="{4EB170F8-07DD-4D56-BEEA-85CE7B2BC400}" type="presOf" srcId="{4A7D85D1-A28B-4D61-9741-2D80AD45E39E}" destId="{14D29640-A092-41BE-920F-01715BA0EE66}" srcOrd="0" destOrd="0" presId="urn:microsoft.com/office/officeart/2005/8/layout/chevron2"/>
    <dgm:cxn modelId="{5360C5F4-D676-4BC5-9D4D-E0799DBBCC62}" type="presOf" srcId="{AE18CDD8-7344-43F0-86BB-D14BEE54B82D}" destId="{52473579-3722-4C9A-A8F2-8ED381FEB840}" srcOrd="0" destOrd="0" presId="urn:microsoft.com/office/officeart/2005/8/layout/chevron2"/>
    <dgm:cxn modelId="{EF9DD0EB-1A95-4ECC-A1B4-DD31D54D6BE4}" type="presOf" srcId="{C157D695-5BC4-49B1-A765-A50675A8EC4E}" destId="{468569C8-E5C8-499D-9CD9-B05DC53A0DC5}" srcOrd="0" destOrd="0" presId="urn:microsoft.com/office/officeart/2005/8/layout/chevron2"/>
    <dgm:cxn modelId="{DF6DADC5-FA4B-4B38-967D-5C95282D9543}" srcId="{AE18CDD8-7344-43F0-86BB-D14BEE54B82D}" destId="{EDA19760-B59C-4E49-AE4E-22E0FA77C28C}" srcOrd="0" destOrd="0" parTransId="{BE09D438-93F4-433B-9430-CB3C88CA2D58}" sibTransId="{47EBBBE3-41A3-4DE6-AB98-0BBB21CA5F43}"/>
    <dgm:cxn modelId="{8100BC44-5211-49A6-832C-034E1B404BE1}" srcId="{8CC11D70-F466-4C13-BC06-4257D7D2AA8C}" destId="{AE18CDD8-7344-43F0-86BB-D14BEE54B82D}" srcOrd="7" destOrd="0" parTransId="{40CF5FC4-1569-49A8-A662-7779C57555A8}" sibTransId="{426B60A3-2133-47AF-A491-ABEB30B724E3}"/>
    <dgm:cxn modelId="{438BC218-7ADC-4B09-A57A-A9DE416F74CD}" srcId="{8CC11D70-F466-4C13-BC06-4257D7D2AA8C}" destId="{C157D695-5BC4-49B1-A765-A50675A8EC4E}" srcOrd="4" destOrd="0" parTransId="{59319CCC-DC15-4AA9-966E-C7FC4CC481BF}" sibTransId="{50C60357-B05E-4340-800D-7CCF85910016}"/>
    <dgm:cxn modelId="{683B4FD9-60C5-4FD7-8D27-935F92805192}" srcId="{6C0A2D9D-2F5C-45AD-99B5-25A90AD5E8D9}" destId="{44F113DF-CD2C-40E1-AA1E-6B180DCF20D6}" srcOrd="0" destOrd="0" parTransId="{B7817087-98CF-4227-839C-C600AA22F27F}" sibTransId="{0857552C-2926-46EE-BCB1-FD387AFB300C}"/>
    <dgm:cxn modelId="{5AD5E7F5-ACD9-4382-9DB6-4D91DAF9021D}" srcId="{8CC11D70-F466-4C13-BC06-4257D7D2AA8C}" destId="{ED32D823-E96D-4CD8-A69F-2A372BE3B807}" srcOrd="2" destOrd="0" parTransId="{73CF5708-F2D0-4690-B259-2860FFEE06D3}" sibTransId="{6DDE4E42-AC9B-4362-9C50-B28CC9B23423}"/>
    <dgm:cxn modelId="{A9C45595-7FE8-4142-9669-565AB4990ECC}" srcId="{4A7D85D1-A28B-4D61-9741-2D80AD45E39E}" destId="{FA47D738-DAEC-4388-9E2F-3CFC2229E4DB}" srcOrd="0" destOrd="0" parTransId="{F9E58F2C-4090-4758-BA06-855384E386ED}" sibTransId="{DC3AC4D0-9CC0-4B42-9C13-ECC6178FE799}"/>
    <dgm:cxn modelId="{0EC7E512-328A-4D5E-8B86-7EFF7456DC1D}" srcId="{0E0E0926-3D5F-4F95-AF01-C3692AD57170}" destId="{3F35D271-6959-40AE-B352-A603C15361E5}" srcOrd="0" destOrd="0" parTransId="{877067D8-FB68-442D-B225-2C0595B1D5EA}" sibTransId="{6707719C-D9B4-459C-B9AB-BAC19439D105}"/>
    <dgm:cxn modelId="{5C9BD2CF-97BB-4EBD-8B15-5F12DC2FB426}" srcId="{E0342EEC-00CA-4ED1-9558-306ACC7513D5}" destId="{48B3638C-C261-4B0D-A4EE-7BD498865855}" srcOrd="0" destOrd="0" parTransId="{FF4E9F98-D8E9-45E3-A0B7-AB03B12E209C}" sibTransId="{516F1004-AADA-45FB-B900-B3DC5E0ABA2B}"/>
    <dgm:cxn modelId="{9743EA20-B7CE-4656-89AA-86B084E7127B}" srcId="{8CC11D70-F466-4C13-BC06-4257D7D2AA8C}" destId="{E0342EEC-00CA-4ED1-9558-306ACC7513D5}" srcOrd="5" destOrd="0" parTransId="{1A3AF4FD-0904-49A8-8820-1B20FF5DFBA7}" sibTransId="{852F6DE3-2911-43FC-BB47-905F1A76DE3D}"/>
    <dgm:cxn modelId="{CD9BBFEE-9E57-4F98-9556-703423296FCF}" type="presOf" srcId="{48B3638C-C261-4B0D-A4EE-7BD498865855}" destId="{855004A7-007E-461D-BB4E-C50A2EA08077}" srcOrd="0" destOrd="0" presId="urn:microsoft.com/office/officeart/2005/8/layout/chevron2"/>
    <dgm:cxn modelId="{C79DAC7F-E65C-4132-AB49-B94DCBB9B298}" type="presOf" srcId="{8CC11D70-F466-4C13-BC06-4257D7D2AA8C}" destId="{DC9FBB39-7542-470B-9D46-6A9D8FE0E80F}" srcOrd="0" destOrd="0" presId="urn:microsoft.com/office/officeart/2005/8/layout/chevron2"/>
    <dgm:cxn modelId="{6B568056-F52A-41C8-AB79-92148FB2C1A3}" type="presOf" srcId="{44F113DF-CD2C-40E1-AA1E-6B180DCF20D6}" destId="{5D25774F-B17D-4FC7-844F-45F3EDF41190}" srcOrd="0" destOrd="0" presId="urn:microsoft.com/office/officeart/2005/8/layout/chevron2"/>
    <dgm:cxn modelId="{E12557F5-4681-427A-8D11-FD3E0D957AED}" type="presOf" srcId="{47175372-859F-48B8-8511-7773C316564C}" destId="{FA0CF357-9B79-4F8B-AFE5-4EE5EA2FE75E}" srcOrd="0" destOrd="0" presId="urn:microsoft.com/office/officeart/2005/8/layout/chevron2"/>
    <dgm:cxn modelId="{04D0B0E4-1D09-48A8-9FDB-277188C16D8F}" srcId="{C157D695-5BC4-49B1-A765-A50675A8EC4E}" destId="{2BA3F5BB-8BA3-4B85-9C9C-62EF543C167D}" srcOrd="0" destOrd="0" parTransId="{EF933141-F057-4353-8734-EB1E74C28551}" sibTransId="{EF570A9A-8F4A-42E9-8A6D-2AF25AA2041C}"/>
    <dgm:cxn modelId="{C79DF215-F146-48A3-801D-0F6CB6310901}" type="presParOf" srcId="{DC9FBB39-7542-470B-9D46-6A9D8FE0E80F}" destId="{459BC515-54A9-4197-98F1-1FDE45511D21}" srcOrd="0" destOrd="0" presId="urn:microsoft.com/office/officeart/2005/8/layout/chevron2"/>
    <dgm:cxn modelId="{6EDFF980-2906-4A73-ABBB-8BB05974D418}" type="presParOf" srcId="{459BC515-54A9-4197-98F1-1FDE45511D21}" destId="{7927B44F-11CF-4952-8018-362CD22B7676}" srcOrd="0" destOrd="0" presId="urn:microsoft.com/office/officeart/2005/8/layout/chevron2"/>
    <dgm:cxn modelId="{E803AA29-0622-42FF-8373-05D945A44F5C}" type="presParOf" srcId="{459BC515-54A9-4197-98F1-1FDE45511D21}" destId="{5D25774F-B17D-4FC7-844F-45F3EDF41190}" srcOrd="1" destOrd="0" presId="urn:microsoft.com/office/officeart/2005/8/layout/chevron2"/>
    <dgm:cxn modelId="{CB8CC7FE-B87D-49FB-A8A6-7E5F31F5C456}" type="presParOf" srcId="{DC9FBB39-7542-470B-9D46-6A9D8FE0E80F}" destId="{CCE9EF82-E328-48C6-8AEB-E2495AB10DCE}" srcOrd="1" destOrd="0" presId="urn:microsoft.com/office/officeart/2005/8/layout/chevron2"/>
    <dgm:cxn modelId="{38A5195E-A760-4088-AA5C-9729554A1906}" type="presParOf" srcId="{DC9FBB39-7542-470B-9D46-6A9D8FE0E80F}" destId="{03A20078-D584-42B9-B83A-8FFEDF9E0D8F}" srcOrd="2" destOrd="0" presId="urn:microsoft.com/office/officeart/2005/8/layout/chevron2"/>
    <dgm:cxn modelId="{527E768A-0B8D-4309-8F9F-E6C1D31AAE7C}" type="presParOf" srcId="{03A20078-D584-42B9-B83A-8FFEDF9E0D8F}" destId="{14D29640-A092-41BE-920F-01715BA0EE66}" srcOrd="0" destOrd="0" presId="urn:microsoft.com/office/officeart/2005/8/layout/chevron2"/>
    <dgm:cxn modelId="{985FCD5B-458E-4793-A7F4-80A3783C6CBD}" type="presParOf" srcId="{03A20078-D584-42B9-B83A-8FFEDF9E0D8F}" destId="{0F469740-20D9-4E1F-8769-33BBDF545F9E}" srcOrd="1" destOrd="0" presId="urn:microsoft.com/office/officeart/2005/8/layout/chevron2"/>
    <dgm:cxn modelId="{73436A9E-1EB6-4FEF-94F1-A614B8727155}" type="presParOf" srcId="{DC9FBB39-7542-470B-9D46-6A9D8FE0E80F}" destId="{0FA8C018-59E3-40B2-A92B-AB674D173FC0}" srcOrd="3" destOrd="0" presId="urn:microsoft.com/office/officeart/2005/8/layout/chevron2"/>
    <dgm:cxn modelId="{04D1B782-F730-4A22-AC13-F556D172D16C}" type="presParOf" srcId="{DC9FBB39-7542-470B-9D46-6A9D8FE0E80F}" destId="{58A027FE-86BA-4E5C-8473-4C0886831502}" srcOrd="4" destOrd="0" presId="urn:microsoft.com/office/officeart/2005/8/layout/chevron2"/>
    <dgm:cxn modelId="{9CDD7A26-4A61-4540-B6AA-735EE523A833}" type="presParOf" srcId="{58A027FE-86BA-4E5C-8473-4C0886831502}" destId="{96556276-80A6-4394-86CB-2F68FD4D15CE}" srcOrd="0" destOrd="0" presId="urn:microsoft.com/office/officeart/2005/8/layout/chevron2"/>
    <dgm:cxn modelId="{8C67B5DE-0CF6-4798-86A8-94C50F2203F1}" type="presParOf" srcId="{58A027FE-86BA-4E5C-8473-4C0886831502}" destId="{FA0CF357-9B79-4F8B-AFE5-4EE5EA2FE75E}" srcOrd="1" destOrd="0" presId="urn:microsoft.com/office/officeart/2005/8/layout/chevron2"/>
    <dgm:cxn modelId="{233E9580-7C39-4B86-AE25-1972586A6CFC}" type="presParOf" srcId="{DC9FBB39-7542-470B-9D46-6A9D8FE0E80F}" destId="{453CAD19-5BCE-4A93-9EEE-812AB7583EE7}" srcOrd="5" destOrd="0" presId="urn:microsoft.com/office/officeart/2005/8/layout/chevron2"/>
    <dgm:cxn modelId="{D7D56842-6123-49A5-BEA6-DCBDC45DA1EE}" type="presParOf" srcId="{DC9FBB39-7542-470B-9D46-6A9D8FE0E80F}" destId="{9366D5E0-42E9-4EF2-8696-F54F6387D0DF}" srcOrd="6" destOrd="0" presId="urn:microsoft.com/office/officeart/2005/8/layout/chevron2"/>
    <dgm:cxn modelId="{7BF858E8-959C-4A4C-873F-E179727ABE5D}" type="presParOf" srcId="{9366D5E0-42E9-4EF2-8696-F54F6387D0DF}" destId="{CB129291-2279-4C64-B5F5-8FEECE69A9E9}" srcOrd="0" destOrd="0" presId="urn:microsoft.com/office/officeart/2005/8/layout/chevron2"/>
    <dgm:cxn modelId="{4675C78B-D182-46BE-8FE3-8917F69BA10A}" type="presParOf" srcId="{9366D5E0-42E9-4EF2-8696-F54F6387D0DF}" destId="{C4AED029-8AE0-4C36-B7B5-162E1C2E163E}" srcOrd="1" destOrd="0" presId="urn:microsoft.com/office/officeart/2005/8/layout/chevron2"/>
    <dgm:cxn modelId="{E4472A4D-FFCB-45B1-B5B7-CD73637324C6}" type="presParOf" srcId="{DC9FBB39-7542-470B-9D46-6A9D8FE0E80F}" destId="{67A0F9E6-5BC8-4FE9-8230-3776CA0AF0A8}" srcOrd="7" destOrd="0" presId="urn:microsoft.com/office/officeart/2005/8/layout/chevron2"/>
    <dgm:cxn modelId="{F743EBCC-661D-4BF1-B94E-F3BC812F7821}" type="presParOf" srcId="{DC9FBB39-7542-470B-9D46-6A9D8FE0E80F}" destId="{323D3B4B-915A-499C-9F98-798164F381B4}" srcOrd="8" destOrd="0" presId="urn:microsoft.com/office/officeart/2005/8/layout/chevron2"/>
    <dgm:cxn modelId="{D18E9289-CABD-47F4-B603-3DD7EBA97D01}" type="presParOf" srcId="{323D3B4B-915A-499C-9F98-798164F381B4}" destId="{468569C8-E5C8-499D-9CD9-B05DC53A0DC5}" srcOrd="0" destOrd="0" presId="urn:microsoft.com/office/officeart/2005/8/layout/chevron2"/>
    <dgm:cxn modelId="{72D4818B-0A34-487C-BBD9-572949573577}" type="presParOf" srcId="{323D3B4B-915A-499C-9F98-798164F381B4}" destId="{F325DFEC-520F-46FD-9E11-114E729317A7}" srcOrd="1" destOrd="0" presId="urn:microsoft.com/office/officeart/2005/8/layout/chevron2"/>
    <dgm:cxn modelId="{191035C4-09A5-4217-AB4F-7B1741E77627}" type="presParOf" srcId="{DC9FBB39-7542-470B-9D46-6A9D8FE0E80F}" destId="{956823D7-597D-4FB0-B9AB-8C682BD2920C}" srcOrd="9" destOrd="0" presId="urn:microsoft.com/office/officeart/2005/8/layout/chevron2"/>
    <dgm:cxn modelId="{1036958F-CC09-4712-A6CD-7A45FA4FD183}" type="presParOf" srcId="{DC9FBB39-7542-470B-9D46-6A9D8FE0E80F}" destId="{44AE9ABF-E22C-4E24-9065-C622DDAFC4A4}" srcOrd="10" destOrd="0" presId="urn:microsoft.com/office/officeart/2005/8/layout/chevron2"/>
    <dgm:cxn modelId="{08CEFE84-2D30-4341-B2B3-271EED66C73E}" type="presParOf" srcId="{44AE9ABF-E22C-4E24-9065-C622DDAFC4A4}" destId="{06B38EB8-67D2-4FF7-BC08-05222527CA6D}" srcOrd="0" destOrd="0" presId="urn:microsoft.com/office/officeart/2005/8/layout/chevron2"/>
    <dgm:cxn modelId="{8B1DA652-84B6-4B0D-992E-3DA4C135B2CC}" type="presParOf" srcId="{44AE9ABF-E22C-4E24-9065-C622DDAFC4A4}" destId="{855004A7-007E-461D-BB4E-C50A2EA08077}" srcOrd="1" destOrd="0" presId="urn:microsoft.com/office/officeart/2005/8/layout/chevron2"/>
    <dgm:cxn modelId="{C9DE8F8C-0279-4E27-9554-41382AEA8A68}" type="presParOf" srcId="{DC9FBB39-7542-470B-9D46-6A9D8FE0E80F}" destId="{76A552D2-03F4-4C6C-A3CD-35A67D7C2753}" srcOrd="11" destOrd="0" presId="urn:microsoft.com/office/officeart/2005/8/layout/chevron2"/>
    <dgm:cxn modelId="{E3663A58-A36C-4C47-B14D-18E8BA53F381}" type="presParOf" srcId="{DC9FBB39-7542-470B-9D46-6A9D8FE0E80F}" destId="{7E19B20C-C54B-44D3-9DF9-B66DD597D250}" srcOrd="12" destOrd="0" presId="urn:microsoft.com/office/officeart/2005/8/layout/chevron2"/>
    <dgm:cxn modelId="{05CF01A1-E8BB-4B92-B75E-F8B6C985AAFD}" type="presParOf" srcId="{7E19B20C-C54B-44D3-9DF9-B66DD597D250}" destId="{3C94BE37-8597-4EF2-A400-FCFC6FC6966D}" srcOrd="0" destOrd="0" presId="urn:microsoft.com/office/officeart/2005/8/layout/chevron2"/>
    <dgm:cxn modelId="{23389DE3-FD5B-4927-86FC-EC3BD3F0F962}" type="presParOf" srcId="{7E19B20C-C54B-44D3-9DF9-B66DD597D250}" destId="{3AFF7FE1-7CFA-4EA8-BF9F-70DB7AB2F0EC}" srcOrd="1" destOrd="0" presId="urn:microsoft.com/office/officeart/2005/8/layout/chevron2"/>
    <dgm:cxn modelId="{9DBBF4B1-E54A-4CBF-A6D2-14F7C0C3C149}" type="presParOf" srcId="{DC9FBB39-7542-470B-9D46-6A9D8FE0E80F}" destId="{73C5276E-81F4-4913-B1F7-E1507237A4A2}" srcOrd="13" destOrd="0" presId="urn:microsoft.com/office/officeart/2005/8/layout/chevron2"/>
    <dgm:cxn modelId="{C367603C-5DF8-40E3-91D4-64FF58D95224}" type="presParOf" srcId="{DC9FBB39-7542-470B-9D46-6A9D8FE0E80F}" destId="{C6FB100F-D584-4769-8697-5E2583C509E0}" srcOrd="14" destOrd="0" presId="urn:microsoft.com/office/officeart/2005/8/layout/chevron2"/>
    <dgm:cxn modelId="{A78EE595-9A83-409C-83B3-8626F130E96B}" type="presParOf" srcId="{C6FB100F-D584-4769-8697-5E2583C509E0}" destId="{52473579-3722-4C9A-A8F2-8ED381FEB840}" srcOrd="0" destOrd="0" presId="urn:microsoft.com/office/officeart/2005/8/layout/chevron2"/>
    <dgm:cxn modelId="{2B26D460-3A0C-49F6-8511-2DC57453CF85}" type="presParOf" srcId="{C6FB100F-D584-4769-8697-5E2583C509E0}" destId="{AA1E0608-AB8E-401E-BAB4-02E6CE75C30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DDCAAB-7AE8-4DCE-930B-48178CA7256F}" type="doc">
      <dgm:prSet loTypeId="urn:microsoft.com/office/officeart/2005/8/layout/pyramid2" loCatId="list" qsTypeId="urn:microsoft.com/office/officeart/2005/8/quickstyle/simple1" qsCatId="simple" csTypeId="urn:microsoft.com/office/officeart/2005/8/colors/accent1_2" csCatId="accent1" phldr="1"/>
      <dgm:spPr/>
    </dgm:pt>
    <dgm:pt modelId="{686D6FE7-B227-4174-B385-D59627614473}">
      <dgm:prSet phldrT="[Szöveg]" custT="1"/>
      <dgm:spPr/>
      <dgm:t>
        <a:bodyPr/>
        <a:lstStyle/>
        <a:p>
          <a:r>
            <a:rPr lang="hu-HU" sz="1400" b="0" i="0" dirty="0">
              <a:latin typeface="Arial" panose="020B0604020202020204" pitchFamily="34" charset="0"/>
              <a:cs typeface="Arial" panose="020B0604020202020204" pitchFamily="34" charset="0"/>
            </a:rPr>
            <a:t>Motiváció</a:t>
          </a:r>
        </a:p>
      </dgm:t>
    </dgm:pt>
    <dgm:pt modelId="{AA9861F6-6908-455E-9886-70B88870C3F2}" type="parTrans" cxnId="{CA8B4A2D-5195-4610-9E8C-91C69D93E9F8}">
      <dgm:prSet/>
      <dgm:spPr/>
      <dgm:t>
        <a:bodyPr/>
        <a:lstStyle/>
        <a:p>
          <a:endParaRPr lang="hu-HU" sz="1400" b="0" i="0">
            <a:latin typeface="Arial" panose="020B0604020202020204" pitchFamily="34" charset="0"/>
            <a:cs typeface="Arial" panose="020B0604020202020204" pitchFamily="34" charset="0"/>
          </a:endParaRPr>
        </a:p>
      </dgm:t>
    </dgm:pt>
    <dgm:pt modelId="{16475DC4-95BB-47E3-89BC-184FF91118AF}" type="sibTrans" cxnId="{CA8B4A2D-5195-4610-9E8C-91C69D93E9F8}">
      <dgm:prSet/>
      <dgm:spPr/>
      <dgm:t>
        <a:bodyPr/>
        <a:lstStyle/>
        <a:p>
          <a:endParaRPr lang="hu-HU" sz="1400" b="0" i="0">
            <a:latin typeface="Arial" panose="020B0604020202020204" pitchFamily="34" charset="0"/>
            <a:cs typeface="Arial" panose="020B0604020202020204" pitchFamily="34" charset="0"/>
          </a:endParaRPr>
        </a:p>
      </dgm:t>
    </dgm:pt>
    <dgm:pt modelId="{8D403590-853B-4827-A11B-358DBD3BE40E}">
      <dgm:prSet phldrT="[Szöveg]" custT="1"/>
      <dgm:spPr/>
      <dgm:t>
        <a:bodyPr/>
        <a:lstStyle/>
        <a:p>
          <a:r>
            <a:rPr lang="hu-HU" sz="1400" b="0" i="0" dirty="0">
              <a:latin typeface="Arial" panose="020B0604020202020204" pitchFamily="34" charset="0"/>
              <a:cs typeface="Arial" panose="020B0604020202020204" pitchFamily="34" charset="0"/>
            </a:rPr>
            <a:t>Önbizalom, hit, realitásérzék</a:t>
          </a:r>
        </a:p>
      </dgm:t>
    </dgm:pt>
    <dgm:pt modelId="{96999941-BFD2-4388-A79C-5B933C33774D}" type="parTrans" cxnId="{69568811-88AD-4DFD-8BE3-FECEF319FDEF}">
      <dgm:prSet/>
      <dgm:spPr/>
      <dgm:t>
        <a:bodyPr/>
        <a:lstStyle/>
        <a:p>
          <a:endParaRPr lang="hu-HU" sz="1400" b="0" i="0">
            <a:latin typeface="Arial" panose="020B0604020202020204" pitchFamily="34" charset="0"/>
            <a:cs typeface="Arial" panose="020B0604020202020204" pitchFamily="34" charset="0"/>
          </a:endParaRPr>
        </a:p>
      </dgm:t>
    </dgm:pt>
    <dgm:pt modelId="{C2F6A913-ED81-454A-BAF7-6B1E7D398437}" type="sibTrans" cxnId="{69568811-88AD-4DFD-8BE3-FECEF319FDEF}">
      <dgm:prSet/>
      <dgm:spPr/>
      <dgm:t>
        <a:bodyPr/>
        <a:lstStyle/>
        <a:p>
          <a:endParaRPr lang="hu-HU" sz="1400" b="0" i="0">
            <a:latin typeface="Arial" panose="020B0604020202020204" pitchFamily="34" charset="0"/>
            <a:cs typeface="Arial" panose="020B0604020202020204" pitchFamily="34" charset="0"/>
          </a:endParaRPr>
        </a:p>
      </dgm:t>
    </dgm:pt>
    <dgm:pt modelId="{FF0D044F-8F71-4F07-A58C-F9455DB1967F}">
      <dgm:prSet phldrT="[Szöveg]" custT="1"/>
      <dgm:spPr/>
      <dgm:t>
        <a:bodyPr/>
        <a:lstStyle/>
        <a:p>
          <a:r>
            <a:rPr lang="hu-HU" sz="1400" b="0" i="0" dirty="0">
              <a:latin typeface="Arial" panose="020B0604020202020204" pitchFamily="34" charset="0"/>
              <a:cs typeface="Arial" panose="020B0604020202020204" pitchFamily="34" charset="0"/>
            </a:rPr>
            <a:t>Kompetencia-fejlesztés</a:t>
          </a:r>
        </a:p>
      </dgm:t>
    </dgm:pt>
    <dgm:pt modelId="{D6C5FAC5-15A9-4ADA-A530-0BC3DD8FE0F7}" type="parTrans" cxnId="{15017C8B-2F9B-4CF5-A1DC-C700E43557EE}">
      <dgm:prSet/>
      <dgm:spPr/>
      <dgm:t>
        <a:bodyPr/>
        <a:lstStyle/>
        <a:p>
          <a:endParaRPr lang="hu-HU" sz="1400" b="0" i="0">
            <a:latin typeface="Arial" panose="020B0604020202020204" pitchFamily="34" charset="0"/>
            <a:cs typeface="Arial" panose="020B0604020202020204" pitchFamily="34" charset="0"/>
          </a:endParaRPr>
        </a:p>
      </dgm:t>
    </dgm:pt>
    <dgm:pt modelId="{1F4EED08-6B9D-4814-9586-7F7C68415675}" type="sibTrans" cxnId="{15017C8B-2F9B-4CF5-A1DC-C700E43557EE}">
      <dgm:prSet/>
      <dgm:spPr/>
      <dgm:t>
        <a:bodyPr/>
        <a:lstStyle/>
        <a:p>
          <a:endParaRPr lang="hu-HU" sz="1400" b="0" i="0">
            <a:latin typeface="Arial" panose="020B0604020202020204" pitchFamily="34" charset="0"/>
            <a:cs typeface="Arial" panose="020B0604020202020204" pitchFamily="34" charset="0"/>
          </a:endParaRPr>
        </a:p>
      </dgm:t>
    </dgm:pt>
    <dgm:pt modelId="{DDE31F5A-88C8-46F3-9948-DFB7F0C3A038}" type="pres">
      <dgm:prSet presAssocID="{4ADDCAAB-7AE8-4DCE-930B-48178CA7256F}" presName="compositeShape" presStyleCnt="0">
        <dgm:presLayoutVars>
          <dgm:dir/>
          <dgm:resizeHandles/>
        </dgm:presLayoutVars>
      </dgm:prSet>
      <dgm:spPr/>
    </dgm:pt>
    <dgm:pt modelId="{1D227524-BADE-4492-A2DD-789668C0B7AE}" type="pres">
      <dgm:prSet presAssocID="{4ADDCAAB-7AE8-4DCE-930B-48178CA7256F}" presName="pyramid" presStyleLbl="node1" presStyleIdx="0" presStyleCnt="1" custScaleX="66190" custLinFactNeighborX="287"/>
      <dgm:spPr/>
    </dgm:pt>
    <dgm:pt modelId="{A0D682F7-1299-4E40-9D07-293F91D0E091}" type="pres">
      <dgm:prSet presAssocID="{4ADDCAAB-7AE8-4DCE-930B-48178CA7256F}" presName="theList" presStyleCnt="0"/>
      <dgm:spPr/>
    </dgm:pt>
    <dgm:pt modelId="{8D3594EB-B8A4-41EA-9AB7-FAB0C581ED32}" type="pres">
      <dgm:prSet presAssocID="{686D6FE7-B227-4174-B385-D59627614473}" presName="aNode" presStyleLbl="fgAcc1" presStyleIdx="0" presStyleCnt="3" custScaleX="83354">
        <dgm:presLayoutVars>
          <dgm:bulletEnabled val="1"/>
        </dgm:presLayoutVars>
      </dgm:prSet>
      <dgm:spPr/>
      <dgm:t>
        <a:bodyPr/>
        <a:lstStyle/>
        <a:p>
          <a:endParaRPr lang="hu-HU"/>
        </a:p>
      </dgm:t>
    </dgm:pt>
    <dgm:pt modelId="{F647B429-958D-46FA-9F3B-2B363915017B}" type="pres">
      <dgm:prSet presAssocID="{686D6FE7-B227-4174-B385-D59627614473}" presName="aSpace" presStyleCnt="0"/>
      <dgm:spPr/>
    </dgm:pt>
    <dgm:pt modelId="{6AFAC949-C5EC-4BFA-BC45-E400328C645C}" type="pres">
      <dgm:prSet presAssocID="{8D403590-853B-4827-A11B-358DBD3BE40E}" presName="aNode" presStyleLbl="fgAcc1" presStyleIdx="1" presStyleCnt="3" custScaleX="83354">
        <dgm:presLayoutVars>
          <dgm:bulletEnabled val="1"/>
        </dgm:presLayoutVars>
      </dgm:prSet>
      <dgm:spPr/>
      <dgm:t>
        <a:bodyPr/>
        <a:lstStyle/>
        <a:p>
          <a:endParaRPr lang="hu-HU"/>
        </a:p>
      </dgm:t>
    </dgm:pt>
    <dgm:pt modelId="{46CFB632-722C-4CA8-B8A0-5030909CDFDA}" type="pres">
      <dgm:prSet presAssocID="{8D403590-853B-4827-A11B-358DBD3BE40E}" presName="aSpace" presStyleCnt="0"/>
      <dgm:spPr/>
    </dgm:pt>
    <dgm:pt modelId="{4CE48F67-D62C-4563-8F81-23AE5FB72EC5}" type="pres">
      <dgm:prSet presAssocID="{FF0D044F-8F71-4F07-A58C-F9455DB1967F}" presName="aNode" presStyleLbl="fgAcc1" presStyleIdx="2" presStyleCnt="3" custScaleX="83354">
        <dgm:presLayoutVars>
          <dgm:bulletEnabled val="1"/>
        </dgm:presLayoutVars>
      </dgm:prSet>
      <dgm:spPr/>
      <dgm:t>
        <a:bodyPr/>
        <a:lstStyle/>
        <a:p>
          <a:endParaRPr lang="hu-HU"/>
        </a:p>
      </dgm:t>
    </dgm:pt>
    <dgm:pt modelId="{48F5C78F-1BBF-4CFE-9BC1-68743395955C}" type="pres">
      <dgm:prSet presAssocID="{FF0D044F-8F71-4F07-A58C-F9455DB1967F}" presName="aSpace" presStyleCnt="0"/>
      <dgm:spPr/>
    </dgm:pt>
  </dgm:ptLst>
  <dgm:cxnLst>
    <dgm:cxn modelId="{F74461BD-64D3-46C9-AC36-CE4514637A44}" type="presOf" srcId="{4ADDCAAB-7AE8-4DCE-930B-48178CA7256F}" destId="{DDE31F5A-88C8-46F3-9948-DFB7F0C3A038}" srcOrd="0" destOrd="0" presId="urn:microsoft.com/office/officeart/2005/8/layout/pyramid2"/>
    <dgm:cxn modelId="{78FF15A6-DEB2-4297-8972-38B837CAB6A9}" type="presOf" srcId="{FF0D044F-8F71-4F07-A58C-F9455DB1967F}" destId="{4CE48F67-D62C-4563-8F81-23AE5FB72EC5}" srcOrd="0" destOrd="0" presId="urn:microsoft.com/office/officeart/2005/8/layout/pyramid2"/>
    <dgm:cxn modelId="{F59A508E-F650-46AD-AF63-96AC9F7061AD}" type="presOf" srcId="{686D6FE7-B227-4174-B385-D59627614473}" destId="{8D3594EB-B8A4-41EA-9AB7-FAB0C581ED32}" srcOrd="0" destOrd="0" presId="urn:microsoft.com/office/officeart/2005/8/layout/pyramid2"/>
    <dgm:cxn modelId="{5ECE0124-B8F2-42DB-B1DC-AC30365EA232}" type="presOf" srcId="{8D403590-853B-4827-A11B-358DBD3BE40E}" destId="{6AFAC949-C5EC-4BFA-BC45-E400328C645C}" srcOrd="0" destOrd="0" presId="urn:microsoft.com/office/officeart/2005/8/layout/pyramid2"/>
    <dgm:cxn modelId="{69568811-88AD-4DFD-8BE3-FECEF319FDEF}" srcId="{4ADDCAAB-7AE8-4DCE-930B-48178CA7256F}" destId="{8D403590-853B-4827-A11B-358DBD3BE40E}" srcOrd="1" destOrd="0" parTransId="{96999941-BFD2-4388-A79C-5B933C33774D}" sibTransId="{C2F6A913-ED81-454A-BAF7-6B1E7D398437}"/>
    <dgm:cxn modelId="{15017C8B-2F9B-4CF5-A1DC-C700E43557EE}" srcId="{4ADDCAAB-7AE8-4DCE-930B-48178CA7256F}" destId="{FF0D044F-8F71-4F07-A58C-F9455DB1967F}" srcOrd="2" destOrd="0" parTransId="{D6C5FAC5-15A9-4ADA-A530-0BC3DD8FE0F7}" sibTransId="{1F4EED08-6B9D-4814-9586-7F7C68415675}"/>
    <dgm:cxn modelId="{CA8B4A2D-5195-4610-9E8C-91C69D93E9F8}" srcId="{4ADDCAAB-7AE8-4DCE-930B-48178CA7256F}" destId="{686D6FE7-B227-4174-B385-D59627614473}" srcOrd="0" destOrd="0" parTransId="{AA9861F6-6908-455E-9886-70B88870C3F2}" sibTransId="{16475DC4-95BB-47E3-89BC-184FF91118AF}"/>
    <dgm:cxn modelId="{101C437B-D027-44A6-853E-0C82EF0FE430}" type="presParOf" srcId="{DDE31F5A-88C8-46F3-9948-DFB7F0C3A038}" destId="{1D227524-BADE-4492-A2DD-789668C0B7AE}" srcOrd="0" destOrd="0" presId="urn:microsoft.com/office/officeart/2005/8/layout/pyramid2"/>
    <dgm:cxn modelId="{CB0F13B0-6299-45D0-84EB-229D78256BA4}" type="presParOf" srcId="{DDE31F5A-88C8-46F3-9948-DFB7F0C3A038}" destId="{A0D682F7-1299-4E40-9D07-293F91D0E091}" srcOrd="1" destOrd="0" presId="urn:microsoft.com/office/officeart/2005/8/layout/pyramid2"/>
    <dgm:cxn modelId="{D81285E9-3A50-40AE-97DF-0EA83B0B148C}" type="presParOf" srcId="{A0D682F7-1299-4E40-9D07-293F91D0E091}" destId="{8D3594EB-B8A4-41EA-9AB7-FAB0C581ED32}" srcOrd="0" destOrd="0" presId="urn:microsoft.com/office/officeart/2005/8/layout/pyramid2"/>
    <dgm:cxn modelId="{712D1F57-9FAA-4D3D-B4A4-C3F42AE37D21}" type="presParOf" srcId="{A0D682F7-1299-4E40-9D07-293F91D0E091}" destId="{F647B429-958D-46FA-9F3B-2B363915017B}" srcOrd="1" destOrd="0" presId="urn:microsoft.com/office/officeart/2005/8/layout/pyramid2"/>
    <dgm:cxn modelId="{5E18CEEE-541E-448F-844C-F7CE44DE83C8}" type="presParOf" srcId="{A0D682F7-1299-4E40-9D07-293F91D0E091}" destId="{6AFAC949-C5EC-4BFA-BC45-E400328C645C}" srcOrd="2" destOrd="0" presId="urn:microsoft.com/office/officeart/2005/8/layout/pyramid2"/>
    <dgm:cxn modelId="{608F5387-CE41-49BD-9041-53A5F4B52D0E}" type="presParOf" srcId="{A0D682F7-1299-4E40-9D07-293F91D0E091}" destId="{46CFB632-722C-4CA8-B8A0-5030909CDFDA}" srcOrd="3" destOrd="0" presId="urn:microsoft.com/office/officeart/2005/8/layout/pyramid2"/>
    <dgm:cxn modelId="{FE6D06D6-E02B-4C8E-90D1-AED08D9CEE99}" type="presParOf" srcId="{A0D682F7-1299-4E40-9D07-293F91D0E091}" destId="{4CE48F67-D62C-4563-8F81-23AE5FB72EC5}" srcOrd="4" destOrd="0" presId="urn:microsoft.com/office/officeart/2005/8/layout/pyramid2"/>
    <dgm:cxn modelId="{F2FDF42F-EDB6-49B6-ABAB-559B779DF7FE}" type="presParOf" srcId="{A0D682F7-1299-4E40-9D07-293F91D0E091}" destId="{48F5C78F-1BBF-4CFE-9BC1-68743395955C}"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DDCAAB-7AE8-4DCE-930B-48178CA7256F}" type="doc">
      <dgm:prSet loTypeId="urn:microsoft.com/office/officeart/2005/8/layout/pyramid2" loCatId="list" qsTypeId="urn:microsoft.com/office/officeart/2005/8/quickstyle/simple1" qsCatId="simple" csTypeId="urn:microsoft.com/office/officeart/2005/8/colors/accent1_2" csCatId="accent1" phldr="1"/>
      <dgm:spPr/>
    </dgm:pt>
    <dgm:pt modelId="{686D6FE7-B227-4174-B385-D59627614473}">
      <dgm:prSet phldrT="[Szöveg]" custT="1"/>
      <dgm:spPr/>
      <dgm:t>
        <a:bodyPr/>
        <a:lstStyle/>
        <a:p>
          <a:r>
            <a:rPr lang="hu-HU" sz="1400" b="0" i="0" dirty="0">
              <a:latin typeface="Arial" panose="020B0604020202020204" pitchFamily="34" charset="0"/>
              <a:cs typeface="Arial" panose="020B0604020202020204" pitchFamily="34" charset="0"/>
            </a:rPr>
            <a:t>Szakképzettség</a:t>
          </a:r>
        </a:p>
      </dgm:t>
    </dgm:pt>
    <dgm:pt modelId="{AA9861F6-6908-455E-9886-70B88870C3F2}" type="parTrans" cxnId="{CA8B4A2D-5195-4610-9E8C-91C69D93E9F8}">
      <dgm:prSet/>
      <dgm:spPr/>
      <dgm:t>
        <a:bodyPr/>
        <a:lstStyle/>
        <a:p>
          <a:endParaRPr lang="hu-HU" sz="1400" b="0" i="0">
            <a:latin typeface="Arial" panose="020B0604020202020204" pitchFamily="34" charset="0"/>
            <a:cs typeface="Arial" panose="020B0604020202020204" pitchFamily="34" charset="0"/>
          </a:endParaRPr>
        </a:p>
      </dgm:t>
    </dgm:pt>
    <dgm:pt modelId="{16475DC4-95BB-47E3-89BC-184FF91118AF}" type="sibTrans" cxnId="{CA8B4A2D-5195-4610-9E8C-91C69D93E9F8}">
      <dgm:prSet/>
      <dgm:spPr/>
      <dgm:t>
        <a:bodyPr/>
        <a:lstStyle/>
        <a:p>
          <a:endParaRPr lang="hu-HU" sz="1400" b="0" i="0">
            <a:latin typeface="Arial" panose="020B0604020202020204" pitchFamily="34" charset="0"/>
            <a:cs typeface="Arial" panose="020B0604020202020204" pitchFamily="34" charset="0"/>
          </a:endParaRPr>
        </a:p>
      </dgm:t>
    </dgm:pt>
    <dgm:pt modelId="{FF0D044F-8F71-4F07-A58C-F9455DB1967F}">
      <dgm:prSet phldrT="[Szöveg]" custT="1"/>
      <dgm:spPr/>
      <dgm:t>
        <a:bodyPr/>
        <a:lstStyle/>
        <a:p>
          <a:r>
            <a:rPr lang="hu-HU" sz="1400" b="0" i="0" dirty="0">
              <a:latin typeface="Arial" panose="020B0604020202020204" pitchFamily="34" charset="0"/>
              <a:cs typeface="Arial" panose="020B0604020202020204" pitchFamily="34" charset="0"/>
            </a:rPr>
            <a:t>Friss munkatapasztalat</a:t>
          </a:r>
        </a:p>
      </dgm:t>
    </dgm:pt>
    <dgm:pt modelId="{D6C5FAC5-15A9-4ADA-A530-0BC3DD8FE0F7}" type="parTrans" cxnId="{15017C8B-2F9B-4CF5-A1DC-C700E43557EE}">
      <dgm:prSet/>
      <dgm:spPr/>
      <dgm:t>
        <a:bodyPr/>
        <a:lstStyle/>
        <a:p>
          <a:endParaRPr lang="hu-HU" sz="1400" b="0" i="0">
            <a:latin typeface="Arial" panose="020B0604020202020204" pitchFamily="34" charset="0"/>
            <a:cs typeface="Arial" panose="020B0604020202020204" pitchFamily="34" charset="0"/>
          </a:endParaRPr>
        </a:p>
      </dgm:t>
    </dgm:pt>
    <dgm:pt modelId="{1F4EED08-6B9D-4814-9586-7F7C68415675}" type="sibTrans" cxnId="{15017C8B-2F9B-4CF5-A1DC-C700E43557EE}">
      <dgm:prSet/>
      <dgm:spPr/>
      <dgm:t>
        <a:bodyPr/>
        <a:lstStyle/>
        <a:p>
          <a:endParaRPr lang="hu-HU" sz="1400" b="0" i="0">
            <a:latin typeface="Arial" panose="020B0604020202020204" pitchFamily="34" charset="0"/>
            <a:cs typeface="Arial" panose="020B0604020202020204" pitchFamily="34" charset="0"/>
          </a:endParaRPr>
        </a:p>
      </dgm:t>
    </dgm:pt>
    <dgm:pt modelId="{FDE19727-1A35-46B3-AE70-C73C537E9D4D}">
      <dgm:prSet custT="1"/>
      <dgm:spPr/>
      <dgm:t>
        <a:bodyPr/>
        <a:lstStyle/>
        <a:p>
          <a:r>
            <a:rPr lang="hu-HU" sz="1400" b="0" i="0" dirty="0">
              <a:latin typeface="Arial" panose="020B0604020202020204" pitchFamily="34" charset="0"/>
              <a:cs typeface="Arial" panose="020B0604020202020204" pitchFamily="34" charset="0"/>
            </a:rPr>
            <a:t>Álláskeresési kompetenciák</a:t>
          </a:r>
        </a:p>
      </dgm:t>
    </dgm:pt>
    <dgm:pt modelId="{20642BF5-CCFA-4AB0-92C8-7DA82460C906}" type="parTrans" cxnId="{A37D9389-5BDC-4E9D-8F45-3A7A6C6A56C7}">
      <dgm:prSet/>
      <dgm:spPr/>
      <dgm:t>
        <a:bodyPr/>
        <a:lstStyle/>
        <a:p>
          <a:endParaRPr lang="hu-HU"/>
        </a:p>
      </dgm:t>
    </dgm:pt>
    <dgm:pt modelId="{08B13940-4EBE-404D-894F-5DF7F54BE1BA}" type="sibTrans" cxnId="{A37D9389-5BDC-4E9D-8F45-3A7A6C6A56C7}">
      <dgm:prSet/>
      <dgm:spPr/>
      <dgm:t>
        <a:bodyPr/>
        <a:lstStyle/>
        <a:p>
          <a:endParaRPr lang="hu-HU"/>
        </a:p>
      </dgm:t>
    </dgm:pt>
    <dgm:pt modelId="{DDE31F5A-88C8-46F3-9948-DFB7F0C3A038}" type="pres">
      <dgm:prSet presAssocID="{4ADDCAAB-7AE8-4DCE-930B-48178CA7256F}" presName="compositeShape" presStyleCnt="0">
        <dgm:presLayoutVars>
          <dgm:dir/>
          <dgm:resizeHandles/>
        </dgm:presLayoutVars>
      </dgm:prSet>
      <dgm:spPr/>
    </dgm:pt>
    <dgm:pt modelId="{1D227524-BADE-4492-A2DD-789668C0B7AE}" type="pres">
      <dgm:prSet presAssocID="{4ADDCAAB-7AE8-4DCE-930B-48178CA7256F}" presName="pyramid" presStyleLbl="node1" presStyleIdx="0" presStyleCnt="1" custLinFactNeighborX="-296"/>
      <dgm:spPr/>
    </dgm:pt>
    <dgm:pt modelId="{A0D682F7-1299-4E40-9D07-293F91D0E091}" type="pres">
      <dgm:prSet presAssocID="{4ADDCAAB-7AE8-4DCE-930B-48178CA7256F}" presName="theList" presStyleCnt="0"/>
      <dgm:spPr/>
    </dgm:pt>
    <dgm:pt modelId="{8D3594EB-B8A4-41EA-9AB7-FAB0C581ED32}" type="pres">
      <dgm:prSet presAssocID="{686D6FE7-B227-4174-B385-D59627614473}" presName="aNode" presStyleLbl="fgAcc1" presStyleIdx="0" presStyleCnt="3">
        <dgm:presLayoutVars>
          <dgm:bulletEnabled val="1"/>
        </dgm:presLayoutVars>
      </dgm:prSet>
      <dgm:spPr/>
      <dgm:t>
        <a:bodyPr/>
        <a:lstStyle/>
        <a:p>
          <a:endParaRPr lang="hu-HU"/>
        </a:p>
      </dgm:t>
    </dgm:pt>
    <dgm:pt modelId="{F647B429-958D-46FA-9F3B-2B363915017B}" type="pres">
      <dgm:prSet presAssocID="{686D6FE7-B227-4174-B385-D59627614473}" presName="aSpace" presStyleCnt="0"/>
      <dgm:spPr/>
    </dgm:pt>
    <dgm:pt modelId="{C7CADF52-260A-4B25-A5CA-ED4638193B91}" type="pres">
      <dgm:prSet presAssocID="{FDE19727-1A35-46B3-AE70-C73C537E9D4D}" presName="aNode" presStyleLbl="fgAcc1" presStyleIdx="1" presStyleCnt="3">
        <dgm:presLayoutVars>
          <dgm:bulletEnabled val="1"/>
        </dgm:presLayoutVars>
      </dgm:prSet>
      <dgm:spPr/>
      <dgm:t>
        <a:bodyPr/>
        <a:lstStyle/>
        <a:p>
          <a:endParaRPr lang="hu-HU"/>
        </a:p>
      </dgm:t>
    </dgm:pt>
    <dgm:pt modelId="{57335526-E03E-4BE1-826F-9A520608396E}" type="pres">
      <dgm:prSet presAssocID="{FDE19727-1A35-46B3-AE70-C73C537E9D4D}" presName="aSpace" presStyleCnt="0"/>
      <dgm:spPr/>
    </dgm:pt>
    <dgm:pt modelId="{4CE48F67-D62C-4563-8F81-23AE5FB72EC5}" type="pres">
      <dgm:prSet presAssocID="{FF0D044F-8F71-4F07-A58C-F9455DB1967F}" presName="aNode" presStyleLbl="fgAcc1" presStyleIdx="2" presStyleCnt="3">
        <dgm:presLayoutVars>
          <dgm:bulletEnabled val="1"/>
        </dgm:presLayoutVars>
      </dgm:prSet>
      <dgm:spPr/>
      <dgm:t>
        <a:bodyPr/>
        <a:lstStyle/>
        <a:p>
          <a:endParaRPr lang="hu-HU"/>
        </a:p>
      </dgm:t>
    </dgm:pt>
    <dgm:pt modelId="{48F5C78F-1BBF-4CFE-9BC1-68743395955C}" type="pres">
      <dgm:prSet presAssocID="{FF0D044F-8F71-4F07-A58C-F9455DB1967F}" presName="aSpace" presStyleCnt="0"/>
      <dgm:spPr/>
    </dgm:pt>
  </dgm:ptLst>
  <dgm:cxnLst>
    <dgm:cxn modelId="{8ED78654-DB60-4DB8-84EA-CC1A16409091}" type="presOf" srcId="{FF0D044F-8F71-4F07-A58C-F9455DB1967F}" destId="{4CE48F67-D62C-4563-8F81-23AE5FB72EC5}" srcOrd="0" destOrd="0" presId="urn:microsoft.com/office/officeart/2005/8/layout/pyramid2"/>
    <dgm:cxn modelId="{E392EE58-A020-4BED-BF6B-FC8B9861DDC3}" type="presOf" srcId="{4ADDCAAB-7AE8-4DCE-930B-48178CA7256F}" destId="{DDE31F5A-88C8-46F3-9948-DFB7F0C3A038}" srcOrd="0" destOrd="0" presId="urn:microsoft.com/office/officeart/2005/8/layout/pyramid2"/>
    <dgm:cxn modelId="{328B42BD-654E-40D1-82CA-425E5FF780ED}" type="presOf" srcId="{FDE19727-1A35-46B3-AE70-C73C537E9D4D}" destId="{C7CADF52-260A-4B25-A5CA-ED4638193B91}" srcOrd="0" destOrd="0" presId="urn:microsoft.com/office/officeart/2005/8/layout/pyramid2"/>
    <dgm:cxn modelId="{D114ED56-3F4C-49F2-B437-A4067B76D3EF}" type="presOf" srcId="{686D6FE7-B227-4174-B385-D59627614473}" destId="{8D3594EB-B8A4-41EA-9AB7-FAB0C581ED32}" srcOrd="0" destOrd="0" presId="urn:microsoft.com/office/officeart/2005/8/layout/pyramid2"/>
    <dgm:cxn modelId="{A37D9389-5BDC-4E9D-8F45-3A7A6C6A56C7}" srcId="{4ADDCAAB-7AE8-4DCE-930B-48178CA7256F}" destId="{FDE19727-1A35-46B3-AE70-C73C537E9D4D}" srcOrd="1" destOrd="0" parTransId="{20642BF5-CCFA-4AB0-92C8-7DA82460C906}" sibTransId="{08B13940-4EBE-404D-894F-5DF7F54BE1BA}"/>
    <dgm:cxn modelId="{15017C8B-2F9B-4CF5-A1DC-C700E43557EE}" srcId="{4ADDCAAB-7AE8-4DCE-930B-48178CA7256F}" destId="{FF0D044F-8F71-4F07-A58C-F9455DB1967F}" srcOrd="2" destOrd="0" parTransId="{D6C5FAC5-15A9-4ADA-A530-0BC3DD8FE0F7}" sibTransId="{1F4EED08-6B9D-4814-9586-7F7C68415675}"/>
    <dgm:cxn modelId="{CA8B4A2D-5195-4610-9E8C-91C69D93E9F8}" srcId="{4ADDCAAB-7AE8-4DCE-930B-48178CA7256F}" destId="{686D6FE7-B227-4174-B385-D59627614473}" srcOrd="0" destOrd="0" parTransId="{AA9861F6-6908-455E-9886-70B88870C3F2}" sibTransId="{16475DC4-95BB-47E3-89BC-184FF91118AF}"/>
    <dgm:cxn modelId="{3791FA82-D371-4BDA-8A32-6C1921DDD507}" type="presParOf" srcId="{DDE31F5A-88C8-46F3-9948-DFB7F0C3A038}" destId="{1D227524-BADE-4492-A2DD-789668C0B7AE}" srcOrd="0" destOrd="0" presId="urn:microsoft.com/office/officeart/2005/8/layout/pyramid2"/>
    <dgm:cxn modelId="{9138CC82-6160-48B3-9CFA-95D35121B948}" type="presParOf" srcId="{DDE31F5A-88C8-46F3-9948-DFB7F0C3A038}" destId="{A0D682F7-1299-4E40-9D07-293F91D0E091}" srcOrd="1" destOrd="0" presId="urn:microsoft.com/office/officeart/2005/8/layout/pyramid2"/>
    <dgm:cxn modelId="{18F88EED-8790-4FFB-A565-C3C1E280AFC3}" type="presParOf" srcId="{A0D682F7-1299-4E40-9D07-293F91D0E091}" destId="{8D3594EB-B8A4-41EA-9AB7-FAB0C581ED32}" srcOrd="0" destOrd="0" presId="urn:microsoft.com/office/officeart/2005/8/layout/pyramid2"/>
    <dgm:cxn modelId="{DF96B66F-EC22-4A68-8B62-7E75CC893B36}" type="presParOf" srcId="{A0D682F7-1299-4E40-9D07-293F91D0E091}" destId="{F647B429-958D-46FA-9F3B-2B363915017B}" srcOrd="1" destOrd="0" presId="urn:microsoft.com/office/officeart/2005/8/layout/pyramid2"/>
    <dgm:cxn modelId="{5DDA6AD5-0033-442C-BF42-3DFCC9FAB585}" type="presParOf" srcId="{A0D682F7-1299-4E40-9D07-293F91D0E091}" destId="{C7CADF52-260A-4B25-A5CA-ED4638193B91}" srcOrd="2" destOrd="0" presId="urn:microsoft.com/office/officeart/2005/8/layout/pyramid2"/>
    <dgm:cxn modelId="{C5F2DFB8-7261-42BA-B570-1075450A937E}" type="presParOf" srcId="{A0D682F7-1299-4E40-9D07-293F91D0E091}" destId="{57335526-E03E-4BE1-826F-9A520608396E}" srcOrd="3" destOrd="0" presId="urn:microsoft.com/office/officeart/2005/8/layout/pyramid2"/>
    <dgm:cxn modelId="{4EB3AE60-4F5D-4E25-8A18-65E4C8EA2C24}" type="presParOf" srcId="{A0D682F7-1299-4E40-9D07-293F91D0E091}" destId="{4CE48F67-D62C-4563-8F81-23AE5FB72EC5}" srcOrd="4" destOrd="0" presId="urn:microsoft.com/office/officeart/2005/8/layout/pyramid2"/>
    <dgm:cxn modelId="{52BCA3CC-9AF5-4C63-9F30-25805AA1F460}" type="presParOf" srcId="{A0D682F7-1299-4E40-9D07-293F91D0E091}" destId="{48F5C78F-1BBF-4CFE-9BC1-68743395955C}" srcOrd="5"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988DF-27B4-4AC0-AAAF-C45ACE9163B9}">
      <dsp:nvSpPr>
        <dsp:cNvPr id="0" name=""/>
        <dsp:cNvSpPr/>
      </dsp:nvSpPr>
      <dsp:spPr>
        <a:xfrm>
          <a:off x="661174" y="1829"/>
          <a:ext cx="3171673" cy="1585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hu-HU" sz="3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Kérelemre induló eljárás</a:t>
          </a:r>
        </a:p>
        <a:p>
          <a:pPr lvl="0" algn="ctr" defTabSz="1422400">
            <a:lnSpc>
              <a:spcPct val="90000"/>
            </a:lnSpc>
            <a:spcBef>
              <a:spcPct val="0"/>
            </a:spcBef>
            <a:spcAft>
              <a:spcPct val="35000"/>
            </a:spcAft>
          </a:pPr>
          <a:r>
            <a:rPr lang="hu-HU" sz="2400" b="1" i="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Új igények</a:t>
          </a:r>
          <a:endParaRPr lang="hu-HU" sz="2400" b="1" i="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07622" y="48277"/>
        <a:ext cx="3078777" cy="1492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682AC-B880-4366-A26E-007364FFCDF1}">
      <dsp:nvSpPr>
        <dsp:cNvPr id="0" name=""/>
        <dsp:cNvSpPr/>
      </dsp:nvSpPr>
      <dsp:spPr>
        <a:xfrm rot="5400000">
          <a:off x="885699" y="1177247"/>
          <a:ext cx="1138354" cy="189419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3139B-6113-4351-8A79-23875B49911D}">
      <dsp:nvSpPr>
        <dsp:cNvPr id="0" name=""/>
        <dsp:cNvSpPr/>
      </dsp:nvSpPr>
      <dsp:spPr>
        <a:xfrm>
          <a:off x="695679" y="1743203"/>
          <a:ext cx="1710091" cy="149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u-HU" sz="1800" b="1" kern="1200" dirty="0" smtClean="0">
              <a:latin typeface="Arial" panose="020B0604020202020204" pitchFamily="34" charset="0"/>
              <a:cs typeface="Arial" panose="020B0604020202020204" pitchFamily="34" charset="0"/>
            </a:rPr>
            <a:t>Előzmények megismerése</a:t>
          </a:r>
          <a:endParaRPr lang="hu-HU" sz="1800" b="1" kern="1200" dirty="0">
            <a:latin typeface="Arial" panose="020B0604020202020204" pitchFamily="34" charset="0"/>
            <a:cs typeface="Arial" panose="020B0604020202020204" pitchFamily="34" charset="0"/>
          </a:endParaRPr>
        </a:p>
      </dsp:txBody>
      <dsp:txXfrm>
        <a:off x="695679" y="1743203"/>
        <a:ext cx="1710091" cy="1498995"/>
      </dsp:txXfrm>
    </dsp:sp>
    <dsp:sp modelId="{593AF16C-F80B-4FE7-BF98-AB07BFC1E999}">
      <dsp:nvSpPr>
        <dsp:cNvPr id="0" name=""/>
        <dsp:cNvSpPr/>
      </dsp:nvSpPr>
      <dsp:spPr>
        <a:xfrm>
          <a:off x="2083112" y="1037794"/>
          <a:ext cx="322658" cy="32265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7C425-44C3-4F76-BD35-74FEBD37A831}">
      <dsp:nvSpPr>
        <dsp:cNvPr id="0" name=""/>
        <dsp:cNvSpPr/>
      </dsp:nvSpPr>
      <dsp:spPr>
        <a:xfrm rot="5400000">
          <a:off x="2979184" y="659212"/>
          <a:ext cx="1138354" cy="189419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B8C7C-5FB1-4386-BD69-8CA6688AB3F7}">
      <dsp:nvSpPr>
        <dsp:cNvPr id="0" name=""/>
        <dsp:cNvSpPr/>
      </dsp:nvSpPr>
      <dsp:spPr>
        <a:xfrm>
          <a:off x="2789165" y="1225168"/>
          <a:ext cx="1710091" cy="149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u-HU" sz="1800" b="1" kern="1200" dirty="0" smtClean="0">
              <a:latin typeface="Arial" panose="020B0604020202020204" pitchFamily="34" charset="0"/>
              <a:cs typeface="Arial" panose="020B0604020202020204" pitchFamily="34" charset="0"/>
            </a:rPr>
            <a:t>Benyújtott „Nyilatkozat a szakértői minősítéshez” áttekintése</a:t>
          </a:r>
          <a:endParaRPr lang="hu-HU" sz="1800" b="1" kern="1200" dirty="0">
            <a:latin typeface="Arial" panose="020B0604020202020204" pitchFamily="34" charset="0"/>
            <a:cs typeface="Arial" panose="020B0604020202020204" pitchFamily="34" charset="0"/>
          </a:endParaRPr>
        </a:p>
      </dsp:txBody>
      <dsp:txXfrm>
        <a:off x="2789165" y="1225168"/>
        <a:ext cx="1710091" cy="1498995"/>
      </dsp:txXfrm>
    </dsp:sp>
    <dsp:sp modelId="{A09EEFB1-0BA3-4BB6-8551-2E26CD417C00}">
      <dsp:nvSpPr>
        <dsp:cNvPr id="0" name=""/>
        <dsp:cNvSpPr/>
      </dsp:nvSpPr>
      <dsp:spPr>
        <a:xfrm>
          <a:off x="4176597" y="519759"/>
          <a:ext cx="322658" cy="32265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11007-C41F-4C84-AC86-CA39C5C7642B}">
      <dsp:nvSpPr>
        <dsp:cNvPr id="0" name=""/>
        <dsp:cNvSpPr/>
      </dsp:nvSpPr>
      <dsp:spPr>
        <a:xfrm rot="5400000">
          <a:off x="5072670" y="141177"/>
          <a:ext cx="1138354" cy="189419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4FA77-D30E-4AD7-BA3F-EF01A6D65D87}">
      <dsp:nvSpPr>
        <dsp:cNvPr id="0" name=""/>
        <dsp:cNvSpPr/>
      </dsp:nvSpPr>
      <dsp:spPr>
        <a:xfrm>
          <a:off x="4882650" y="707133"/>
          <a:ext cx="1710091" cy="149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u-HU" sz="1800" b="1" kern="1200" dirty="0" smtClean="0">
              <a:latin typeface="Arial" panose="020B0604020202020204" pitchFamily="34" charset="0"/>
              <a:cs typeface="Arial" panose="020B0604020202020204" pitchFamily="34" charset="0"/>
            </a:rPr>
            <a:t>Személyes interjú a kérelmezővel, páros interjú</a:t>
          </a:r>
          <a:endParaRPr lang="hu-HU" sz="1800" b="1" kern="1200" dirty="0">
            <a:latin typeface="Arial" panose="020B0604020202020204" pitchFamily="34" charset="0"/>
            <a:cs typeface="Arial" panose="020B0604020202020204" pitchFamily="34" charset="0"/>
          </a:endParaRPr>
        </a:p>
      </dsp:txBody>
      <dsp:txXfrm>
        <a:off x="4882650" y="707133"/>
        <a:ext cx="1710091" cy="1498995"/>
      </dsp:txXfrm>
    </dsp:sp>
    <dsp:sp modelId="{553D269F-DB54-443D-B193-1D0618B690A2}">
      <dsp:nvSpPr>
        <dsp:cNvPr id="0" name=""/>
        <dsp:cNvSpPr/>
      </dsp:nvSpPr>
      <dsp:spPr>
        <a:xfrm>
          <a:off x="6270083" y="1724"/>
          <a:ext cx="322658" cy="322658"/>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2DA737-215F-472D-8BB8-D95254712E5A}">
      <dsp:nvSpPr>
        <dsp:cNvPr id="0" name=""/>
        <dsp:cNvSpPr/>
      </dsp:nvSpPr>
      <dsp:spPr>
        <a:xfrm rot="5400000">
          <a:off x="7166156" y="-376857"/>
          <a:ext cx="1138354" cy="1894196"/>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D83CA-78A6-4DC7-AAB7-C46D86EAAC20}">
      <dsp:nvSpPr>
        <dsp:cNvPr id="0" name=""/>
        <dsp:cNvSpPr/>
      </dsp:nvSpPr>
      <dsp:spPr>
        <a:xfrm>
          <a:off x="6976136" y="189098"/>
          <a:ext cx="1710091" cy="149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u-HU" sz="1800" b="1" kern="1200" dirty="0" smtClean="0">
              <a:latin typeface="Arial" panose="020B0604020202020204" pitchFamily="34" charset="0"/>
              <a:cs typeface="Arial" panose="020B0604020202020204" pitchFamily="34" charset="0"/>
            </a:rPr>
            <a:t>Konzultáció a bizottság többi szakértőjével, igény esetén más szakértőkkel</a:t>
          </a:r>
          <a:endParaRPr lang="hu-HU" sz="1800" b="1" kern="1200" dirty="0">
            <a:latin typeface="Arial" panose="020B0604020202020204" pitchFamily="34" charset="0"/>
            <a:cs typeface="Arial" panose="020B0604020202020204" pitchFamily="34" charset="0"/>
          </a:endParaRPr>
        </a:p>
      </dsp:txBody>
      <dsp:txXfrm>
        <a:off x="6976136" y="189098"/>
        <a:ext cx="1710091" cy="1498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EC3B2-EDD6-4F99-975E-B0F4336965AB}">
      <dsp:nvSpPr>
        <dsp:cNvPr id="0" name=""/>
        <dsp:cNvSpPr/>
      </dsp:nvSpPr>
      <dsp:spPr>
        <a:xfrm>
          <a:off x="1440154" y="3024331"/>
          <a:ext cx="1620606" cy="139133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hu-HU" sz="1800" kern="1200" dirty="0" smtClean="0"/>
            <a:t>Képzés</a:t>
          </a:r>
          <a:endParaRPr lang="hu-HU" sz="1800" kern="1200" dirty="0"/>
        </a:p>
      </dsp:txBody>
      <dsp:txXfrm>
        <a:off x="1691149" y="3239818"/>
        <a:ext cx="1118616" cy="960364"/>
      </dsp:txXfrm>
    </dsp:sp>
    <dsp:sp modelId="{365CA361-9D14-44CD-87C7-DEC7FFD7528F}">
      <dsp:nvSpPr>
        <dsp:cNvPr id="0" name=""/>
        <dsp:cNvSpPr/>
      </dsp:nvSpPr>
      <dsp:spPr>
        <a:xfrm>
          <a:off x="1433282" y="3746777"/>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2156D7-16C8-40E5-8AD5-1D36AB914787}">
      <dsp:nvSpPr>
        <dsp:cNvPr id="0" name=""/>
        <dsp:cNvSpPr/>
      </dsp:nvSpPr>
      <dsp:spPr>
        <a:xfrm>
          <a:off x="0" y="2355438"/>
          <a:ext cx="1620606" cy="1391338"/>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46DDB1-310E-4E61-8FC9-6F087F831877}">
      <dsp:nvSpPr>
        <dsp:cNvPr id="0" name=""/>
        <dsp:cNvSpPr/>
      </dsp:nvSpPr>
      <dsp:spPr>
        <a:xfrm>
          <a:off x="1110192" y="3561981"/>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DCC531-82C8-4FB8-A9CB-40B1E0C3DE13}">
      <dsp:nvSpPr>
        <dsp:cNvPr id="0" name=""/>
        <dsp:cNvSpPr/>
      </dsp:nvSpPr>
      <dsp:spPr>
        <a:xfrm>
          <a:off x="2808320" y="2304259"/>
          <a:ext cx="1729932" cy="139133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hu-HU" sz="1800" kern="1200" dirty="0" smtClean="0"/>
            <a:t>Munka-közvetítés</a:t>
          </a:r>
          <a:endParaRPr lang="hu-HU" sz="1800" kern="1200" dirty="0"/>
        </a:p>
      </dsp:txBody>
      <dsp:txXfrm>
        <a:off x="3068426" y="2513455"/>
        <a:ext cx="1209720" cy="972946"/>
      </dsp:txXfrm>
    </dsp:sp>
    <dsp:sp modelId="{21C71D1B-2415-4440-993F-A10BFB1B3270}">
      <dsp:nvSpPr>
        <dsp:cNvPr id="0" name=""/>
        <dsp:cNvSpPr/>
      </dsp:nvSpPr>
      <dsp:spPr>
        <a:xfrm>
          <a:off x="3904578" y="3554575"/>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8133EF-6A36-4556-AE8B-D89E2D50F41E}">
      <dsp:nvSpPr>
        <dsp:cNvPr id="0" name=""/>
        <dsp:cNvSpPr/>
      </dsp:nvSpPr>
      <dsp:spPr>
        <a:xfrm>
          <a:off x="4246707" y="3024332"/>
          <a:ext cx="1620606" cy="1391338"/>
        </a:xfrm>
        <a:prstGeom prst="hexagon">
          <a:avLst>
            <a:gd name="adj" fmla="val 25000"/>
            <a:gd name="vf" fmla="val 115470"/>
          </a:avLst>
        </a:prstGeom>
        <a:blipFill rotWithShape="1">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0F678B-A88F-42AE-88C1-39A7925B5106}">
      <dsp:nvSpPr>
        <dsp:cNvPr id="0" name=""/>
        <dsp:cNvSpPr/>
      </dsp:nvSpPr>
      <dsp:spPr>
        <a:xfrm>
          <a:off x="4222512" y="3740852"/>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8CB904-BE28-4B08-B806-AAF855217311}">
      <dsp:nvSpPr>
        <dsp:cNvPr id="0" name=""/>
        <dsp:cNvSpPr/>
      </dsp:nvSpPr>
      <dsp:spPr>
        <a:xfrm>
          <a:off x="1313495" y="1586258"/>
          <a:ext cx="1782845" cy="139133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hu-HU" sz="1800" kern="1200" dirty="0" smtClean="0"/>
            <a:t>EFOP, VEKOP programba irányítás</a:t>
          </a:r>
          <a:endParaRPr lang="hu-HU" sz="1800" kern="1200" dirty="0"/>
        </a:p>
      </dsp:txBody>
      <dsp:txXfrm>
        <a:off x="1578010" y="1792687"/>
        <a:ext cx="1253815" cy="978480"/>
      </dsp:txXfrm>
    </dsp:sp>
    <dsp:sp modelId="{C8B1A119-3B57-4EAF-B03F-AD7C1C9CF0BA}">
      <dsp:nvSpPr>
        <dsp:cNvPr id="0" name=""/>
        <dsp:cNvSpPr/>
      </dsp:nvSpPr>
      <dsp:spPr>
        <a:xfrm>
          <a:off x="2504807" y="1612552"/>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83EDCF-9956-4E60-B0A6-95025A3AD51A}">
      <dsp:nvSpPr>
        <dsp:cNvPr id="0" name=""/>
        <dsp:cNvSpPr/>
      </dsp:nvSpPr>
      <dsp:spPr>
        <a:xfrm>
          <a:off x="2789230" y="812634"/>
          <a:ext cx="1620606" cy="1391338"/>
        </a:xfrm>
        <a:prstGeom prst="hexagon">
          <a:avLst>
            <a:gd name="adj" fmla="val 25000"/>
            <a:gd name="vf" fmla="val 115470"/>
          </a:avLst>
        </a:prstGeom>
        <a:blipFill rotWithShape="1">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545D3E-92B0-4D04-98DC-B70C19E51B30}">
      <dsp:nvSpPr>
        <dsp:cNvPr id="0" name=""/>
        <dsp:cNvSpPr/>
      </dsp:nvSpPr>
      <dsp:spPr>
        <a:xfrm>
          <a:off x="2834771" y="1429237"/>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2A5F72-A13D-42AC-BD35-77D4727B1211}">
      <dsp:nvSpPr>
        <dsp:cNvPr id="0" name=""/>
        <dsp:cNvSpPr/>
      </dsp:nvSpPr>
      <dsp:spPr>
        <a:xfrm>
          <a:off x="4217439" y="1512170"/>
          <a:ext cx="1620606" cy="139133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hu-HU" sz="1800" kern="1200" dirty="0" err="1" smtClean="0"/>
            <a:t>Szolgálta-tás</a:t>
          </a:r>
          <a:r>
            <a:rPr lang="hu-HU" sz="1800" kern="1200" dirty="0" smtClean="0"/>
            <a:t> nyújtás</a:t>
          </a:r>
          <a:endParaRPr lang="hu-HU" sz="1800" kern="1200" dirty="0"/>
        </a:p>
      </dsp:txBody>
      <dsp:txXfrm>
        <a:off x="4468434" y="1727657"/>
        <a:ext cx="1118616" cy="960364"/>
      </dsp:txXfrm>
    </dsp:sp>
    <dsp:sp modelId="{D81DF9BC-4129-40D3-A40C-D00793D007E5}">
      <dsp:nvSpPr>
        <dsp:cNvPr id="0" name=""/>
        <dsp:cNvSpPr/>
      </dsp:nvSpPr>
      <dsp:spPr>
        <a:xfrm>
          <a:off x="5585334" y="2199899"/>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A7728B-E51A-40AA-9B78-84408ED4D8AC}">
      <dsp:nvSpPr>
        <dsp:cNvPr id="0" name=""/>
        <dsp:cNvSpPr/>
      </dsp:nvSpPr>
      <dsp:spPr>
        <a:xfrm>
          <a:off x="5616624" y="2304260"/>
          <a:ext cx="1620606" cy="1391338"/>
        </a:xfrm>
        <a:prstGeom prst="hexagon">
          <a:avLst>
            <a:gd name="adj" fmla="val 25000"/>
            <a:gd name="vf" fmla="val 115470"/>
          </a:avLst>
        </a:prstGeom>
        <a:blipFill rotWithShape="1">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E4D911-1163-420C-8805-55D8A4ED5BC8}">
      <dsp:nvSpPr>
        <dsp:cNvPr id="0" name=""/>
        <dsp:cNvSpPr/>
      </dsp:nvSpPr>
      <dsp:spPr>
        <a:xfrm>
          <a:off x="5893816" y="2390620"/>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4412A-93B2-4EE6-8F14-F8C4E31D1E70}">
      <dsp:nvSpPr>
        <dsp:cNvPr id="0" name=""/>
        <dsp:cNvSpPr/>
      </dsp:nvSpPr>
      <dsp:spPr>
        <a:xfrm>
          <a:off x="5577600" y="827447"/>
          <a:ext cx="1620606" cy="139133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hu-HU" sz="1800" kern="1200" dirty="0" smtClean="0"/>
            <a:t>Mentori szolgáltatás</a:t>
          </a:r>
          <a:endParaRPr lang="hu-HU" sz="1800" kern="1200" dirty="0"/>
        </a:p>
      </dsp:txBody>
      <dsp:txXfrm>
        <a:off x="5828595" y="1042934"/>
        <a:ext cx="1118616" cy="960364"/>
      </dsp:txXfrm>
    </dsp:sp>
    <dsp:sp modelId="{BAC949A1-E196-4AB5-971B-B5D8243AE70B}">
      <dsp:nvSpPr>
        <dsp:cNvPr id="0" name=""/>
        <dsp:cNvSpPr/>
      </dsp:nvSpPr>
      <dsp:spPr>
        <a:xfrm>
          <a:off x="6979949" y="1451087"/>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104A76-8EA4-474A-BE4A-8DE357272CE6}">
      <dsp:nvSpPr>
        <dsp:cNvPr id="0" name=""/>
        <dsp:cNvSpPr/>
      </dsp:nvSpPr>
      <dsp:spPr>
        <a:xfrm>
          <a:off x="6972215" y="1603664"/>
          <a:ext cx="1620606" cy="1391338"/>
        </a:xfrm>
        <a:prstGeom prst="hexagon">
          <a:avLst>
            <a:gd name="adj" fmla="val 25000"/>
            <a:gd name="vf" fmla="val 115470"/>
          </a:avLst>
        </a:prstGeom>
        <a:blipFill rotWithShape="1">
          <a:blip xmlns:r="http://schemas.openxmlformats.org/officeDocument/2006/relationships" r:embed="rId5"/>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856DD-9AE3-42E7-9D84-8C2DBF9A638C}">
      <dsp:nvSpPr>
        <dsp:cNvPr id="0" name=""/>
        <dsp:cNvSpPr/>
      </dsp:nvSpPr>
      <dsp:spPr>
        <a:xfrm>
          <a:off x="7295305" y="1634772"/>
          <a:ext cx="189042" cy="16294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7B44F-11CF-4952-8018-362CD22B7676}">
      <dsp:nvSpPr>
        <dsp:cNvPr id="0" name=""/>
        <dsp:cNvSpPr/>
      </dsp:nvSpPr>
      <dsp:spPr>
        <a:xfrm rot="5400000">
          <a:off x="-127569" y="174725"/>
          <a:ext cx="755132"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hu-HU" sz="1000" b="1" kern="1200" dirty="0">
            <a:latin typeface="Arial" panose="020B0604020202020204" pitchFamily="34" charset="0"/>
            <a:cs typeface="Arial" panose="020B0604020202020204" pitchFamily="34" charset="0"/>
          </a:endParaRPr>
        </a:p>
      </dsp:txBody>
      <dsp:txXfrm rot="-5400000">
        <a:off x="1" y="297151"/>
        <a:ext cx="499992" cy="255140"/>
      </dsp:txXfrm>
    </dsp:sp>
    <dsp:sp modelId="{5D25774F-B17D-4FC7-844F-45F3EDF41190}">
      <dsp:nvSpPr>
        <dsp:cNvPr id="0" name=""/>
        <dsp:cNvSpPr/>
      </dsp:nvSpPr>
      <dsp:spPr>
        <a:xfrm rot="5400000">
          <a:off x="4328133" y="-3789540"/>
          <a:ext cx="583566" cy="81926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hu-HU" sz="2800" b="1" kern="1200" dirty="0">
              <a:latin typeface="Arial" panose="020B0604020202020204" pitchFamily="34" charset="0"/>
              <a:cs typeface="Arial" panose="020B0604020202020204" pitchFamily="34" charset="0"/>
            </a:rPr>
            <a:t>Munkaerő-piaci integráció kudarca </a:t>
          </a:r>
          <a:endParaRPr lang="hu-HU" sz="2300" b="0" kern="1200" dirty="0">
            <a:latin typeface="Arial" panose="020B0604020202020204" pitchFamily="34" charset="0"/>
            <a:cs typeface="Arial" panose="020B0604020202020204" pitchFamily="34" charset="0"/>
          </a:endParaRPr>
        </a:p>
      </dsp:txBody>
      <dsp:txXfrm rot="-5400000">
        <a:off x="523600" y="43480"/>
        <a:ext cx="8164146" cy="526592"/>
      </dsp:txXfrm>
    </dsp:sp>
    <dsp:sp modelId="{14D29640-A092-41BE-920F-01715BA0EE66}">
      <dsp:nvSpPr>
        <dsp:cNvPr id="0" name=""/>
        <dsp:cNvSpPr/>
      </dsp:nvSpPr>
      <dsp:spPr>
        <a:xfrm rot="5400000">
          <a:off x="-107141" y="837308"/>
          <a:ext cx="714275"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hu-HU" sz="1000" b="1" kern="1200" dirty="0">
            <a:latin typeface="Arial" panose="020B0604020202020204" pitchFamily="34" charset="0"/>
            <a:cs typeface="Arial" panose="020B0604020202020204" pitchFamily="34" charset="0"/>
          </a:endParaRPr>
        </a:p>
      </dsp:txBody>
      <dsp:txXfrm rot="-5400000">
        <a:off x="1" y="980162"/>
        <a:ext cx="499992" cy="214283"/>
      </dsp:txXfrm>
    </dsp:sp>
    <dsp:sp modelId="{0F469740-20D9-4E1F-8769-33BBDF545F9E}">
      <dsp:nvSpPr>
        <dsp:cNvPr id="0" name=""/>
        <dsp:cNvSpPr/>
      </dsp:nvSpPr>
      <dsp:spPr>
        <a:xfrm rot="5400000">
          <a:off x="4387777" y="-3157616"/>
          <a:ext cx="464279" cy="823984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hu-HU" sz="2800" b="1" kern="1200" dirty="0">
              <a:latin typeface="Arial" panose="020B0604020202020204" pitchFamily="34" charset="0"/>
              <a:cs typeface="Arial" panose="020B0604020202020204" pitchFamily="34" charset="0"/>
            </a:rPr>
            <a:t>Ellátás </a:t>
          </a:r>
          <a:r>
            <a:rPr lang="hu-HU" sz="2800" b="1" kern="1200" dirty="0" smtClean="0">
              <a:latin typeface="Arial" panose="020B0604020202020204" pitchFamily="34" charset="0"/>
              <a:cs typeface="Arial" panose="020B0604020202020204" pitchFamily="34" charset="0"/>
            </a:rPr>
            <a:t>igénylése</a:t>
          </a:r>
          <a:endParaRPr lang="hu-HU" sz="2800" b="1" kern="1200" dirty="0">
            <a:latin typeface="Arial" panose="020B0604020202020204" pitchFamily="34" charset="0"/>
            <a:cs typeface="Arial" panose="020B0604020202020204" pitchFamily="34" charset="0"/>
          </a:endParaRPr>
        </a:p>
      </dsp:txBody>
      <dsp:txXfrm rot="-5400000">
        <a:off x="499993" y="752832"/>
        <a:ext cx="8217184" cy="418951"/>
      </dsp:txXfrm>
    </dsp:sp>
    <dsp:sp modelId="{96556276-80A6-4394-86CB-2F68FD4D15CE}">
      <dsp:nvSpPr>
        <dsp:cNvPr id="0" name=""/>
        <dsp:cNvSpPr/>
      </dsp:nvSpPr>
      <dsp:spPr>
        <a:xfrm rot="5400000">
          <a:off x="-107141" y="1479463"/>
          <a:ext cx="714275"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dirty="0">
              <a:latin typeface="Arial" panose="020B0604020202020204" pitchFamily="34" charset="0"/>
              <a:cs typeface="Arial" panose="020B0604020202020204" pitchFamily="34" charset="0"/>
            </a:rPr>
            <a:t> </a:t>
          </a:r>
        </a:p>
      </dsp:txBody>
      <dsp:txXfrm rot="-5400000">
        <a:off x="1" y="1622317"/>
        <a:ext cx="499992" cy="214283"/>
      </dsp:txXfrm>
    </dsp:sp>
    <dsp:sp modelId="{FA0CF357-9B79-4F8B-AFE5-4EE5EA2FE75E}">
      <dsp:nvSpPr>
        <dsp:cNvPr id="0" name=""/>
        <dsp:cNvSpPr/>
      </dsp:nvSpPr>
      <dsp:spPr>
        <a:xfrm rot="5400000">
          <a:off x="4387777" y="-2515462"/>
          <a:ext cx="464279" cy="823984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hu-HU" sz="2400" b="1" kern="1200" dirty="0">
              <a:latin typeface="Arial" panose="020B0604020202020204" pitchFamily="34" charset="0"/>
              <a:cs typeface="Arial" panose="020B0604020202020204" pitchFamily="34" charset="0"/>
            </a:rPr>
            <a:t>  </a:t>
          </a:r>
          <a:r>
            <a:rPr lang="hu-HU" sz="2500" b="1" kern="1200" dirty="0">
              <a:latin typeface="Arial" panose="020B0604020202020204" pitchFamily="34" charset="0"/>
              <a:cs typeface="Arial" panose="020B0604020202020204" pitchFamily="34" charset="0"/>
            </a:rPr>
            <a:t>Akadályok és szükségletek felmérése, azonosítása</a:t>
          </a:r>
        </a:p>
      </dsp:txBody>
      <dsp:txXfrm rot="-5400000">
        <a:off x="499993" y="1394986"/>
        <a:ext cx="8217184" cy="418951"/>
      </dsp:txXfrm>
    </dsp:sp>
    <dsp:sp modelId="{CB129291-2279-4C64-B5F5-8FEECE69A9E9}">
      <dsp:nvSpPr>
        <dsp:cNvPr id="0" name=""/>
        <dsp:cNvSpPr/>
      </dsp:nvSpPr>
      <dsp:spPr>
        <a:xfrm rot="5400000">
          <a:off x="-107141" y="2121618"/>
          <a:ext cx="714275"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dirty="0">
              <a:latin typeface="Arial" panose="020B0604020202020204" pitchFamily="34" charset="0"/>
              <a:cs typeface="Arial" panose="020B0604020202020204" pitchFamily="34" charset="0"/>
            </a:rPr>
            <a:t> </a:t>
          </a:r>
        </a:p>
      </dsp:txBody>
      <dsp:txXfrm rot="-5400000">
        <a:off x="1" y="2264472"/>
        <a:ext cx="499992" cy="214283"/>
      </dsp:txXfrm>
    </dsp:sp>
    <dsp:sp modelId="{C4AED029-8AE0-4C36-B7B5-162E1C2E163E}">
      <dsp:nvSpPr>
        <dsp:cNvPr id="0" name=""/>
        <dsp:cNvSpPr/>
      </dsp:nvSpPr>
      <dsp:spPr>
        <a:xfrm rot="5400000">
          <a:off x="4387777" y="-1873307"/>
          <a:ext cx="464279" cy="823984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hu-HU" sz="2800" b="1" kern="1200" dirty="0" smtClean="0">
              <a:latin typeface="Arial" panose="020B0604020202020204" pitchFamily="34" charset="0"/>
              <a:cs typeface="Arial" panose="020B0604020202020204" pitchFamily="34" charset="0"/>
            </a:rPr>
            <a:t>Ellátás megállapítása</a:t>
          </a:r>
          <a:endParaRPr lang="hu-HU" sz="2800" b="1" kern="1200" dirty="0">
            <a:latin typeface="Arial" panose="020B0604020202020204" pitchFamily="34" charset="0"/>
            <a:cs typeface="Arial" panose="020B0604020202020204" pitchFamily="34" charset="0"/>
          </a:endParaRPr>
        </a:p>
      </dsp:txBody>
      <dsp:txXfrm rot="-5400000">
        <a:off x="499993" y="2037141"/>
        <a:ext cx="8217184" cy="418951"/>
      </dsp:txXfrm>
    </dsp:sp>
    <dsp:sp modelId="{468569C8-E5C8-499D-9CD9-B05DC53A0DC5}">
      <dsp:nvSpPr>
        <dsp:cNvPr id="0" name=""/>
        <dsp:cNvSpPr/>
      </dsp:nvSpPr>
      <dsp:spPr>
        <a:xfrm rot="5400000">
          <a:off x="-107141" y="2763773"/>
          <a:ext cx="714275"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hu-HU" sz="1000" b="1" kern="1200" dirty="0">
            <a:latin typeface="Arial" panose="020B0604020202020204" pitchFamily="34" charset="0"/>
            <a:cs typeface="Arial" panose="020B0604020202020204" pitchFamily="34" charset="0"/>
          </a:endParaRPr>
        </a:p>
      </dsp:txBody>
      <dsp:txXfrm rot="-5400000">
        <a:off x="1" y="2906627"/>
        <a:ext cx="499992" cy="214283"/>
      </dsp:txXfrm>
    </dsp:sp>
    <dsp:sp modelId="{F325DFEC-520F-46FD-9E11-114E729317A7}">
      <dsp:nvSpPr>
        <dsp:cNvPr id="0" name=""/>
        <dsp:cNvSpPr/>
      </dsp:nvSpPr>
      <dsp:spPr>
        <a:xfrm rot="5400000">
          <a:off x="4387777" y="-1231152"/>
          <a:ext cx="464279" cy="823984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hu-HU" sz="2700" b="1" kern="1200" dirty="0">
              <a:latin typeface="Arial" panose="020B0604020202020204" pitchFamily="34" charset="0"/>
              <a:cs typeface="Arial" panose="020B0604020202020204" pitchFamily="34" charset="0"/>
            </a:rPr>
            <a:t> Tervkészítés</a:t>
          </a:r>
          <a:endParaRPr lang="hu-HU" sz="2700" kern="1200" dirty="0"/>
        </a:p>
      </dsp:txBody>
      <dsp:txXfrm rot="-5400000">
        <a:off x="499993" y="2679296"/>
        <a:ext cx="8217184" cy="418951"/>
      </dsp:txXfrm>
    </dsp:sp>
    <dsp:sp modelId="{06B38EB8-67D2-4FF7-BC08-05222527CA6D}">
      <dsp:nvSpPr>
        <dsp:cNvPr id="0" name=""/>
        <dsp:cNvSpPr/>
      </dsp:nvSpPr>
      <dsp:spPr>
        <a:xfrm rot="5400000">
          <a:off x="-107141" y="3405928"/>
          <a:ext cx="714275"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hu-HU" sz="1000" b="1" kern="1200" dirty="0">
            <a:latin typeface="Arial" panose="020B0604020202020204" pitchFamily="34" charset="0"/>
            <a:cs typeface="Arial" panose="020B0604020202020204" pitchFamily="34" charset="0"/>
          </a:endParaRPr>
        </a:p>
      </dsp:txBody>
      <dsp:txXfrm rot="-5400000">
        <a:off x="1" y="3548782"/>
        <a:ext cx="499992" cy="214283"/>
      </dsp:txXfrm>
    </dsp:sp>
    <dsp:sp modelId="{855004A7-007E-461D-BB4E-C50A2EA08077}">
      <dsp:nvSpPr>
        <dsp:cNvPr id="0" name=""/>
        <dsp:cNvSpPr/>
      </dsp:nvSpPr>
      <dsp:spPr>
        <a:xfrm rot="5400000">
          <a:off x="4387777" y="-588997"/>
          <a:ext cx="464279" cy="823984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hu-HU" sz="2800" b="1" kern="1200" dirty="0">
              <a:latin typeface="Arial" panose="020B0604020202020204" pitchFamily="34" charset="0"/>
              <a:cs typeface="Arial" panose="020B0604020202020204" pitchFamily="34" charset="0"/>
            </a:rPr>
            <a:t>Beavatkozás, cselekvés</a:t>
          </a:r>
        </a:p>
      </dsp:txBody>
      <dsp:txXfrm rot="-5400000">
        <a:off x="499993" y="3321451"/>
        <a:ext cx="8217184" cy="418951"/>
      </dsp:txXfrm>
    </dsp:sp>
    <dsp:sp modelId="{3C94BE37-8597-4EF2-A400-FCFC6FC6966D}">
      <dsp:nvSpPr>
        <dsp:cNvPr id="0" name=""/>
        <dsp:cNvSpPr/>
      </dsp:nvSpPr>
      <dsp:spPr>
        <a:xfrm rot="5400000">
          <a:off x="-107141" y="4048083"/>
          <a:ext cx="714275"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hu-HU" sz="2800" kern="1200" dirty="0"/>
        </a:p>
      </dsp:txBody>
      <dsp:txXfrm rot="-5400000">
        <a:off x="1" y="4190937"/>
        <a:ext cx="499992" cy="214283"/>
      </dsp:txXfrm>
    </dsp:sp>
    <dsp:sp modelId="{3AFF7FE1-7CFA-4EA8-BF9F-70DB7AB2F0EC}">
      <dsp:nvSpPr>
        <dsp:cNvPr id="0" name=""/>
        <dsp:cNvSpPr/>
      </dsp:nvSpPr>
      <dsp:spPr>
        <a:xfrm rot="5400000">
          <a:off x="4387777" y="53157"/>
          <a:ext cx="464279" cy="823984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hu-HU" sz="2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Foglalkozási rehabilitációs </a:t>
          </a:r>
          <a:r>
            <a:rPr lang="hu-HU" sz="2800" b="1" kern="1200" dirty="0">
              <a:solidFill>
                <a:srgbClr val="0070C0"/>
              </a:solidFill>
              <a:latin typeface="Arial" panose="020B0604020202020204" pitchFamily="34" charset="0"/>
              <a:ea typeface="+mn-ea"/>
              <a:cs typeface="Arial" panose="020B0604020202020204" pitchFamily="34" charset="0"/>
            </a:rPr>
            <a:t>eszközrendszer</a:t>
          </a:r>
          <a:r>
            <a:rPr lang="hu-HU" sz="2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endParaRPr lang="hu-HU" sz="2800" kern="1200" dirty="0"/>
        </a:p>
      </dsp:txBody>
      <dsp:txXfrm rot="-5400000">
        <a:off x="499993" y="3963605"/>
        <a:ext cx="8217184" cy="418951"/>
      </dsp:txXfrm>
    </dsp:sp>
    <dsp:sp modelId="{52473579-3722-4C9A-A8F2-8ED381FEB840}">
      <dsp:nvSpPr>
        <dsp:cNvPr id="0" name=""/>
        <dsp:cNvSpPr/>
      </dsp:nvSpPr>
      <dsp:spPr>
        <a:xfrm rot="5400000">
          <a:off x="-107141" y="4690237"/>
          <a:ext cx="714275" cy="49999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dirty="0">
              <a:latin typeface="Arial" panose="020B0604020202020204" pitchFamily="34" charset="0"/>
              <a:cs typeface="Arial" panose="020B0604020202020204" pitchFamily="34" charset="0"/>
            </a:rPr>
            <a:t>	</a:t>
          </a:r>
        </a:p>
      </dsp:txBody>
      <dsp:txXfrm rot="-5400000">
        <a:off x="1" y="4833091"/>
        <a:ext cx="499992" cy="214283"/>
      </dsp:txXfrm>
    </dsp:sp>
    <dsp:sp modelId="{AA1E0608-AB8E-401E-BAB4-02E6CE75C30F}">
      <dsp:nvSpPr>
        <dsp:cNvPr id="0" name=""/>
        <dsp:cNvSpPr/>
      </dsp:nvSpPr>
      <dsp:spPr>
        <a:xfrm rot="5400000">
          <a:off x="4387777" y="695312"/>
          <a:ext cx="464279" cy="823984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hu-HU" sz="2800" b="1" kern="1200" dirty="0">
              <a:latin typeface="Arial" panose="020B0604020202020204" pitchFamily="34" charset="0"/>
              <a:cs typeface="Arial" panose="020B0604020202020204" pitchFamily="34" charset="0"/>
            </a:rPr>
            <a:t>Munkavállalás</a:t>
          </a:r>
        </a:p>
      </dsp:txBody>
      <dsp:txXfrm rot="-5400000">
        <a:off x="499993" y="4605760"/>
        <a:ext cx="8217184" cy="418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27524-BADE-4492-A2DD-789668C0B7AE}">
      <dsp:nvSpPr>
        <dsp:cNvPr id="0" name=""/>
        <dsp:cNvSpPr/>
      </dsp:nvSpPr>
      <dsp:spPr>
        <a:xfrm>
          <a:off x="532711" y="0"/>
          <a:ext cx="2370850" cy="358188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594EB-B8A4-41EA-9AB7-FAB0C581ED32}">
      <dsp:nvSpPr>
        <dsp:cNvPr id="0" name=""/>
        <dsp:cNvSpPr/>
      </dsp:nvSpPr>
      <dsp:spPr>
        <a:xfrm>
          <a:off x="1901634" y="360112"/>
          <a:ext cx="1940669" cy="8478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0" i="0" kern="1200" dirty="0">
              <a:latin typeface="Arial" panose="020B0604020202020204" pitchFamily="34" charset="0"/>
              <a:cs typeface="Arial" panose="020B0604020202020204" pitchFamily="34" charset="0"/>
            </a:rPr>
            <a:t>Motiváció</a:t>
          </a:r>
        </a:p>
      </dsp:txBody>
      <dsp:txXfrm>
        <a:off x="1943025" y="401503"/>
        <a:ext cx="1857887" cy="765117"/>
      </dsp:txXfrm>
    </dsp:sp>
    <dsp:sp modelId="{6AFAC949-C5EC-4BFA-BC45-E400328C645C}">
      <dsp:nvSpPr>
        <dsp:cNvPr id="0" name=""/>
        <dsp:cNvSpPr/>
      </dsp:nvSpPr>
      <dsp:spPr>
        <a:xfrm>
          <a:off x="1901634" y="1313999"/>
          <a:ext cx="1940669" cy="8478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0" i="0" kern="1200" dirty="0">
              <a:latin typeface="Arial" panose="020B0604020202020204" pitchFamily="34" charset="0"/>
              <a:cs typeface="Arial" panose="020B0604020202020204" pitchFamily="34" charset="0"/>
            </a:rPr>
            <a:t>Önbizalom, hit, realitásérzék</a:t>
          </a:r>
        </a:p>
      </dsp:txBody>
      <dsp:txXfrm>
        <a:off x="1943025" y="1355390"/>
        <a:ext cx="1857887" cy="765117"/>
      </dsp:txXfrm>
    </dsp:sp>
    <dsp:sp modelId="{4CE48F67-D62C-4563-8F81-23AE5FB72EC5}">
      <dsp:nvSpPr>
        <dsp:cNvPr id="0" name=""/>
        <dsp:cNvSpPr/>
      </dsp:nvSpPr>
      <dsp:spPr>
        <a:xfrm>
          <a:off x="1901634" y="2267886"/>
          <a:ext cx="1940669" cy="8478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0" i="0" kern="1200" dirty="0">
              <a:latin typeface="Arial" panose="020B0604020202020204" pitchFamily="34" charset="0"/>
              <a:cs typeface="Arial" panose="020B0604020202020204" pitchFamily="34" charset="0"/>
            </a:rPr>
            <a:t>Kompetencia-fejlesztés</a:t>
          </a:r>
        </a:p>
      </dsp:txBody>
      <dsp:txXfrm>
        <a:off x="1943025" y="2309277"/>
        <a:ext cx="1857887" cy="7651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27524-BADE-4492-A2DD-789668C0B7AE}">
      <dsp:nvSpPr>
        <dsp:cNvPr id="0" name=""/>
        <dsp:cNvSpPr/>
      </dsp:nvSpPr>
      <dsp:spPr>
        <a:xfrm>
          <a:off x="0" y="0"/>
          <a:ext cx="2468085" cy="355737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594EB-B8A4-41EA-9AB7-FAB0C581ED32}">
      <dsp:nvSpPr>
        <dsp:cNvPr id="0" name=""/>
        <dsp:cNvSpPr/>
      </dsp:nvSpPr>
      <dsp:spPr>
        <a:xfrm>
          <a:off x="1234042" y="357648"/>
          <a:ext cx="1604255" cy="8420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0" i="0" kern="1200" dirty="0">
              <a:latin typeface="Arial" panose="020B0604020202020204" pitchFamily="34" charset="0"/>
              <a:cs typeface="Arial" panose="020B0604020202020204" pitchFamily="34" charset="0"/>
            </a:rPr>
            <a:t>Szakképzettség</a:t>
          </a:r>
        </a:p>
      </dsp:txBody>
      <dsp:txXfrm>
        <a:off x="1275150" y="398756"/>
        <a:ext cx="1522039" cy="759881"/>
      </dsp:txXfrm>
    </dsp:sp>
    <dsp:sp modelId="{C7CADF52-260A-4B25-A5CA-ED4638193B91}">
      <dsp:nvSpPr>
        <dsp:cNvPr id="0" name=""/>
        <dsp:cNvSpPr/>
      </dsp:nvSpPr>
      <dsp:spPr>
        <a:xfrm>
          <a:off x="1234042" y="1305008"/>
          <a:ext cx="1604255" cy="8420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0" i="0" kern="1200" dirty="0">
              <a:latin typeface="Arial" panose="020B0604020202020204" pitchFamily="34" charset="0"/>
              <a:cs typeface="Arial" panose="020B0604020202020204" pitchFamily="34" charset="0"/>
            </a:rPr>
            <a:t>Álláskeresési kompetenciák</a:t>
          </a:r>
        </a:p>
      </dsp:txBody>
      <dsp:txXfrm>
        <a:off x="1275150" y="1346116"/>
        <a:ext cx="1522039" cy="759881"/>
      </dsp:txXfrm>
    </dsp:sp>
    <dsp:sp modelId="{4CE48F67-D62C-4563-8F81-23AE5FB72EC5}">
      <dsp:nvSpPr>
        <dsp:cNvPr id="0" name=""/>
        <dsp:cNvSpPr/>
      </dsp:nvSpPr>
      <dsp:spPr>
        <a:xfrm>
          <a:off x="1234042" y="2252368"/>
          <a:ext cx="1604255" cy="8420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0" i="0" kern="1200" dirty="0">
              <a:latin typeface="Arial" panose="020B0604020202020204" pitchFamily="34" charset="0"/>
              <a:cs typeface="Arial" panose="020B0604020202020204" pitchFamily="34" charset="0"/>
            </a:rPr>
            <a:t>Friss munkatapasztalat</a:t>
          </a:r>
        </a:p>
      </dsp:txBody>
      <dsp:txXfrm>
        <a:off x="1275150" y="2293476"/>
        <a:ext cx="1522039" cy="7598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4303606" cy="340905"/>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5625497" y="0"/>
            <a:ext cx="4303606" cy="340905"/>
          </a:xfrm>
          <a:prstGeom prst="rect">
            <a:avLst/>
          </a:prstGeom>
        </p:spPr>
        <p:txBody>
          <a:bodyPr vert="horz" lIns="91440" tIns="45720" rIns="91440" bIns="45720" rtlCol="0"/>
          <a:lstStyle>
            <a:lvl1pPr algn="r">
              <a:defRPr sz="1200"/>
            </a:lvl1pPr>
          </a:lstStyle>
          <a:p>
            <a:fld id="{4DF3636B-4535-4415-BF5D-9D8335CED61C}" type="datetimeFigureOut">
              <a:rPr lang="hu-HU" smtClean="0"/>
              <a:t>2020. 09. 12.</a:t>
            </a:fld>
            <a:endParaRPr lang="hu-HU"/>
          </a:p>
        </p:txBody>
      </p:sp>
      <p:sp>
        <p:nvSpPr>
          <p:cNvPr id="4" name="Élőláb helye 3"/>
          <p:cNvSpPr>
            <a:spLocks noGrp="1"/>
          </p:cNvSpPr>
          <p:nvPr>
            <p:ph type="ftr" sz="quarter" idx="2"/>
          </p:nvPr>
        </p:nvSpPr>
        <p:spPr>
          <a:xfrm>
            <a:off x="1" y="6453596"/>
            <a:ext cx="4303606" cy="340904"/>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5625497" y="6453596"/>
            <a:ext cx="4303606" cy="340904"/>
          </a:xfrm>
          <a:prstGeom prst="rect">
            <a:avLst/>
          </a:prstGeom>
        </p:spPr>
        <p:txBody>
          <a:bodyPr vert="horz" lIns="91440" tIns="45720" rIns="91440" bIns="45720" rtlCol="0" anchor="b"/>
          <a:lstStyle>
            <a:lvl1pPr algn="r">
              <a:defRPr sz="1200"/>
            </a:lvl1pPr>
          </a:lstStyle>
          <a:p>
            <a:fld id="{524A1F04-58D3-4E00-A7B4-9F32B78D7154}" type="slidenum">
              <a:rPr lang="hu-HU" smtClean="0"/>
              <a:t>‹#›</a:t>
            </a:fld>
            <a:endParaRPr lang="hu-HU"/>
          </a:p>
        </p:txBody>
      </p:sp>
    </p:spTree>
    <p:extLst>
      <p:ext uri="{BB962C8B-B14F-4D97-AF65-F5344CB8AC3E}">
        <p14:creationId xmlns:p14="http://schemas.microsoft.com/office/powerpoint/2010/main" val="316234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4303606" cy="340905"/>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625497" y="0"/>
            <a:ext cx="4303606" cy="340905"/>
          </a:xfrm>
          <a:prstGeom prst="rect">
            <a:avLst/>
          </a:prstGeom>
        </p:spPr>
        <p:txBody>
          <a:bodyPr vert="horz" lIns="91440" tIns="45720" rIns="91440" bIns="45720" rtlCol="0"/>
          <a:lstStyle>
            <a:lvl1pPr algn="r">
              <a:defRPr sz="1200"/>
            </a:lvl1pPr>
          </a:lstStyle>
          <a:p>
            <a:fld id="{FCB3A51D-2499-46EA-B7AE-8E06D0A440DF}" type="datetimeFigureOut">
              <a:rPr lang="hu-HU" smtClean="0"/>
              <a:t>2020. 09. 12.</a:t>
            </a:fld>
            <a:endParaRPr lang="hu-HU"/>
          </a:p>
        </p:txBody>
      </p:sp>
      <p:sp>
        <p:nvSpPr>
          <p:cNvPr id="4" name="Diakép helye 3"/>
          <p:cNvSpPr>
            <a:spLocks noGrp="1" noRot="1" noChangeAspect="1"/>
          </p:cNvSpPr>
          <p:nvPr>
            <p:ph type="sldImg" idx="2"/>
          </p:nvPr>
        </p:nvSpPr>
        <p:spPr>
          <a:xfrm>
            <a:off x="3436938" y="849313"/>
            <a:ext cx="3057525" cy="22923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1" y="6453596"/>
            <a:ext cx="4303606" cy="340904"/>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625497" y="6453596"/>
            <a:ext cx="4303606" cy="340904"/>
          </a:xfrm>
          <a:prstGeom prst="rect">
            <a:avLst/>
          </a:prstGeom>
        </p:spPr>
        <p:txBody>
          <a:bodyPr vert="horz" lIns="91440" tIns="45720" rIns="91440" bIns="45720" rtlCol="0" anchor="b"/>
          <a:lstStyle>
            <a:lvl1pPr algn="r">
              <a:defRPr sz="1200"/>
            </a:lvl1pPr>
          </a:lstStyle>
          <a:p>
            <a:fld id="{E20BBAC9-EAE9-43F1-BAF4-F6F088D51799}" type="slidenum">
              <a:rPr lang="hu-HU" smtClean="0"/>
              <a:t>‹#›</a:t>
            </a:fld>
            <a:endParaRPr lang="hu-HU"/>
          </a:p>
        </p:txBody>
      </p:sp>
    </p:spTree>
    <p:extLst>
      <p:ext uri="{BB962C8B-B14F-4D97-AF65-F5344CB8AC3E}">
        <p14:creationId xmlns:p14="http://schemas.microsoft.com/office/powerpoint/2010/main" val="287189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C6BB32D-FE2F-4437-AE89-AD23059A13A3}" type="slidenum">
              <a:rPr lang="hu-HU" smtClean="0"/>
              <a:t>4</a:t>
            </a:fld>
            <a:endParaRPr lang="hu-HU"/>
          </a:p>
        </p:txBody>
      </p:sp>
    </p:spTree>
    <p:extLst>
      <p:ext uri="{BB962C8B-B14F-4D97-AF65-F5344CB8AC3E}">
        <p14:creationId xmlns:p14="http://schemas.microsoft.com/office/powerpoint/2010/main" val="40423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foglalkozási</a:t>
            </a:r>
            <a:r>
              <a:rPr lang="hu-HU" baseline="0" dirty="0" smtClean="0"/>
              <a:t> rehabilitációs szakértő feladatainak bemutatásával fogok kezdeni. Tehát a </a:t>
            </a:r>
            <a:r>
              <a:rPr lang="hu-HU" dirty="0" smtClean="0"/>
              <a:t>B, C kategória</a:t>
            </a:r>
            <a:r>
              <a:rPr lang="hu-HU" baseline="0" dirty="0" smtClean="0"/>
              <a:t> esetében végez foglalkoztatási szempontú vizsgálatot. Elsődleges feladat annak eldöntése hogy rehabilitálható-e az igénylő, javasolható-e számára a foglalkozási rehabilitáció. Amennyiben javasolt a foglalkozási rehabilitáció, a szakértő megállapítja a foglalkozási rehabilitációs szükségleteket, az ehhez szükséges időtartamot, valamint a rehabilitáció lehetséges irányait. Ez konkrét foglalkozásokat, foglalkozás csoportokat jelent.</a:t>
            </a:r>
            <a:endParaRPr lang="hu-HU" dirty="0"/>
          </a:p>
        </p:txBody>
      </p:sp>
      <p:sp>
        <p:nvSpPr>
          <p:cNvPr id="4" name="Dia számának helye 3"/>
          <p:cNvSpPr>
            <a:spLocks noGrp="1"/>
          </p:cNvSpPr>
          <p:nvPr>
            <p:ph type="sldNum" sz="quarter" idx="10"/>
          </p:nvPr>
        </p:nvSpPr>
        <p:spPr/>
        <p:txBody>
          <a:bodyPr/>
          <a:lstStyle/>
          <a:p>
            <a:fld id="{F2C9F6D5-FAC7-42A3-B9AD-285FA03DA4E1}" type="slidenum">
              <a:rPr lang="hu-HU" smtClean="0"/>
              <a:t>11</a:t>
            </a:fld>
            <a:endParaRPr lang="hu-HU"/>
          </a:p>
        </p:txBody>
      </p:sp>
    </p:spTree>
    <p:extLst>
      <p:ext uri="{BB962C8B-B14F-4D97-AF65-F5344CB8AC3E}">
        <p14:creationId xmlns:p14="http://schemas.microsoft.com/office/powerpoint/2010/main" val="47625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Itt olvashatóak a szempontok. Az itt feltüntetett</a:t>
            </a:r>
            <a:r>
              <a:rPr lang="hu-HU" baseline="0" dirty="0" smtClean="0"/>
              <a:t> szempontok témaköröket jelölnek amiket azután bővebben is körbe lehet járni. Akár direkt kérdésekkel, akár nyitott kérdésekkel. Maga a személyes interjú időtartamára nehéz lenne mondanom egy időbeli meghatározást, mert ez eléggé eltérő lehet. Vannak egyszerűbb esetek, élethelyzetek, és természetesen vannak olyanok is ahol akár csak maga segítő beszélgetés amellett hogy a minősítés részét képezi, jótékony hatással van az igénylőre is, hiszen többször adnak olyan visszajelzést, hogy végre itt kíváncsiak rá, és a körülményeire, végre van ahol meghallgatják. </a:t>
            </a:r>
          </a:p>
          <a:p>
            <a:r>
              <a:rPr lang="hu-HU" baseline="0" dirty="0" smtClean="0"/>
              <a:t>Ha megnézzük a szempontokat lehetséges közötte olyan amire </a:t>
            </a:r>
            <a:r>
              <a:rPr lang="hu-HU" baseline="0" dirty="0" err="1" smtClean="0"/>
              <a:t>elsőkörben</a:t>
            </a:r>
            <a:r>
              <a:rPr lang="hu-HU" baseline="0" dirty="0" smtClean="0"/>
              <a:t> nem gondolnánk hogy a foglalkoztatásra gyakorolhat hatást, pedig igenis </a:t>
            </a:r>
            <a:r>
              <a:rPr lang="hu-HU" baseline="0" dirty="0" err="1" smtClean="0"/>
              <a:t>jeletősége</a:t>
            </a:r>
            <a:r>
              <a:rPr lang="hu-HU" baseline="0" dirty="0" smtClean="0"/>
              <a:t> van. </a:t>
            </a:r>
            <a:endParaRPr lang="hu-HU" dirty="0"/>
          </a:p>
        </p:txBody>
      </p:sp>
      <p:sp>
        <p:nvSpPr>
          <p:cNvPr id="4" name="Dia számának helye 3"/>
          <p:cNvSpPr>
            <a:spLocks noGrp="1"/>
          </p:cNvSpPr>
          <p:nvPr>
            <p:ph type="sldNum" sz="quarter" idx="10"/>
          </p:nvPr>
        </p:nvSpPr>
        <p:spPr/>
        <p:txBody>
          <a:bodyPr/>
          <a:lstStyle/>
          <a:p>
            <a:fld id="{F2C9F6D5-FAC7-42A3-B9AD-285FA03DA4E1}" type="slidenum">
              <a:rPr lang="hu-HU" smtClean="0"/>
              <a:t>12</a:t>
            </a:fld>
            <a:endParaRPr lang="hu-HU"/>
          </a:p>
        </p:txBody>
      </p:sp>
    </p:spTree>
    <p:extLst>
      <p:ext uri="{BB962C8B-B14F-4D97-AF65-F5344CB8AC3E}">
        <p14:creationId xmlns:p14="http://schemas.microsoft.com/office/powerpoint/2010/main" val="37903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szociális</a:t>
            </a:r>
            <a:r>
              <a:rPr lang="hu-HU" baseline="0" dirty="0" smtClean="0"/>
              <a:t> rehabilitációs javaslat szintén bekerül a komplex bizottsági szakvéleménybe, ezekkel az információkkal. Meghatározásra kerül a rehabilitációhoz szükséges szociális szükséglet. Ilyen lehet a lakásfenntartási támogatás. Igény szerint meghatározza a szociális szolgáltatók, szolgáltatások körét pl. családsegítés, pszichológiai szolgáltatás. Valamint az ezekhez szükséges időtartamot.</a:t>
            </a:r>
          </a:p>
          <a:p>
            <a:r>
              <a:rPr lang="hu-HU" baseline="0" dirty="0" smtClean="0"/>
              <a:t>A javasolt szolgáltatók elérhetőségét is meg kell adni, pontos címmel névvel</a:t>
            </a:r>
            <a:r>
              <a:rPr lang="hu-HU" baseline="0" smtClean="0"/>
              <a:t>. </a:t>
            </a:r>
            <a:endParaRPr lang="hu-HU" dirty="0"/>
          </a:p>
        </p:txBody>
      </p:sp>
      <p:sp>
        <p:nvSpPr>
          <p:cNvPr id="4" name="Dia számának helye 3"/>
          <p:cNvSpPr>
            <a:spLocks noGrp="1"/>
          </p:cNvSpPr>
          <p:nvPr>
            <p:ph type="sldNum" sz="quarter" idx="10"/>
          </p:nvPr>
        </p:nvSpPr>
        <p:spPr/>
        <p:txBody>
          <a:bodyPr/>
          <a:lstStyle/>
          <a:p>
            <a:fld id="{F2C9F6D5-FAC7-42A3-B9AD-285FA03DA4E1}" type="slidenum">
              <a:rPr lang="hu-HU" smtClean="0"/>
              <a:t>13</a:t>
            </a:fld>
            <a:endParaRPr lang="hu-HU"/>
          </a:p>
        </p:txBody>
      </p:sp>
    </p:spTree>
    <p:extLst>
      <p:ext uri="{BB962C8B-B14F-4D97-AF65-F5344CB8AC3E}">
        <p14:creationId xmlns:p14="http://schemas.microsoft.com/office/powerpoint/2010/main" val="210883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sz="1200" b="1" kern="1200" dirty="0" smtClean="0">
                <a:solidFill>
                  <a:schemeClr val="tx1"/>
                </a:solidFill>
                <a:effectLst/>
                <a:latin typeface="+mn-lt"/>
                <a:ea typeface="+mn-ea"/>
                <a:cs typeface="+mn-cs"/>
              </a:rPr>
              <a:t>A komplex minősítés célja</a:t>
            </a:r>
            <a:r>
              <a:rPr lang="hu-HU" sz="1200" kern="1200" dirty="0" smtClean="0">
                <a:solidFill>
                  <a:schemeClr val="tx1"/>
                </a:solidFill>
                <a:effectLst/>
                <a:latin typeface="+mn-lt"/>
                <a:ea typeface="+mn-ea"/>
                <a:cs typeface="+mn-cs"/>
              </a:rPr>
              <a:t> egy olyan személyre szabott, több szakterület (orvosi, foglalkozási rehabilitációs és szociális) értékelési szempontjai alapján elkészített bizottsági vélemény kialakítása, amely az érintett személy egészségi állapotán túl, a foglalkozási előzményeit, munkaerő-piaci helyzetét, adottságait és korlátait, foglalkozási rehabilitációs szükségleteit és a rehabilitációt követő munkaerő-piaci esélyeit, valamint a rehabilitációhoz és a későbbi munkavállaláshoz fennálló szükségleteit egyaránt figyelembe veszi.</a:t>
            </a:r>
          </a:p>
          <a:p>
            <a:pPr marL="0" marR="0" lvl="1" indent="0" algn="l" defTabSz="914400" rtl="0" eaLnBrk="1" fontAlgn="auto" latinLnBrk="0" hangingPunct="1">
              <a:lnSpc>
                <a:spcPct val="100000"/>
              </a:lnSpc>
              <a:spcBef>
                <a:spcPts val="0"/>
              </a:spcBef>
              <a:spcAft>
                <a:spcPts val="0"/>
              </a:spcAft>
              <a:buClrTx/>
              <a:buSzTx/>
              <a:buFontTx/>
              <a:buNone/>
              <a:tabLst/>
              <a:defRPr/>
            </a:pPr>
            <a:endParaRPr lang="hu-HU" sz="1200" b="1"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hu-HU" sz="1200" b="1" kern="1200" dirty="0" smtClean="0">
                <a:solidFill>
                  <a:schemeClr val="tx1"/>
                </a:solidFill>
                <a:effectLst/>
                <a:latin typeface="+mn-lt"/>
                <a:ea typeface="+mn-ea"/>
                <a:cs typeface="+mn-cs"/>
              </a:rPr>
              <a:t>A komplex minősítés időbeli hatálya</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2016. május 1-je után indult ügyek esetében a komplex minősítés időbeli hatályának kezdete egységesen azon közigazgatási hatósági eljárást lezáró érdemi döntést követő nap, amely során a komplex minősítést elvégezték. </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r>
              <a:rPr lang="hu-HU" sz="1200" u="sng" kern="1200" dirty="0" smtClean="0">
                <a:solidFill>
                  <a:schemeClr val="tx1"/>
                </a:solidFill>
                <a:effectLst/>
                <a:latin typeface="+mn-lt"/>
                <a:ea typeface="+mn-ea"/>
                <a:cs typeface="+mn-cs"/>
              </a:rPr>
              <a:t>A komplex minősítés időbeli hatálya</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 végleges egészségi állapotú, valamint az Mmtv. 19. § (1a) bekezdése vagy a 38/C. §-a alapján a felülvizsgálat alól mentesülő személy esetén a megváltozott munkaképességű személy haláláig,</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amennyiben a rehabilitációhoz szükséges időtartamot meg kell határozni, akkor a rehabilitációs időtartam végéig, vagy</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amennyiben a rehabilitációhoz szükséges időtartamot nem kell határozni, és az ügyfél részére rokkantsági ellátás kerül megállapításra, akkor a döntésben előírt felülvizsgálati eljárást lezáró érdemi döntés keltéig (ellátáshoz kapcsolódik),</a:t>
            </a:r>
          </a:p>
          <a:p>
            <a:pPr marL="171450" lvl="0" indent="-171450">
              <a:buFont typeface="Arial" panose="020B0604020202020204" pitchFamily="34" charset="0"/>
              <a:buChar char="•"/>
            </a:pPr>
            <a:r>
              <a:rPr lang="hu-HU" sz="1200" kern="1200" dirty="0" smtClean="0">
                <a:solidFill>
                  <a:schemeClr val="tx1"/>
                </a:solidFill>
                <a:effectLst/>
                <a:latin typeface="+mn-lt"/>
                <a:ea typeface="+mn-ea"/>
                <a:cs typeface="+mn-cs"/>
              </a:rPr>
              <a:t>amennyiben a rehabilitációhoz szükséges időtartamot nem kell meghatározni, és az ügyfél részére rokkantsági ellátás nem került megállapításra, vagy ellátás került megállapításra, de az a felülvizsgálati időpontot megelőzően megszüntetésre került, akkor az előírt felülvizsgálat hónapjának utolsó napjáig (ellátáshoz nem kapcsolódik)</a:t>
            </a:r>
          </a:p>
          <a:p>
            <a:r>
              <a:rPr lang="hu-HU" sz="1200" kern="1200" dirty="0" smtClean="0">
                <a:solidFill>
                  <a:schemeClr val="tx1"/>
                </a:solidFill>
                <a:effectLst/>
                <a:latin typeface="+mn-lt"/>
                <a:ea typeface="+mn-ea"/>
                <a:cs typeface="+mn-cs"/>
              </a:rPr>
              <a:t>tart.</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CC6BB32D-FE2F-4437-AE89-AD23059A13A3}" type="slidenum">
              <a:rPr lang="hu-HU" smtClean="0"/>
              <a:t>15</a:t>
            </a:fld>
            <a:endParaRPr lang="hu-HU"/>
          </a:p>
        </p:txBody>
      </p:sp>
    </p:spTree>
    <p:extLst>
      <p:ext uri="{BB962C8B-B14F-4D97-AF65-F5344CB8AC3E}">
        <p14:creationId xmlns:p14="http://schemas.microsoft.com/office/powerpoint/2010/main" val="157993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A döntéshozatal során – a tényállás teljes körű tisztázását követően – az RSZR ELBIR moduljában gondoskodni kell a döntéstervezet elkészítéséről.</a:t>
            </a:r>
            <a:endParaRPr lang="hu-HU" sz="11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endParaRPr lang="hu-HU" sz="11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tényállás teljes körű tisztázása – a komplex minősítésen túl – magában foglalja </a:t>
            </a:r>
            <a:endParaRPr lang="hu-HU" sz="1100" kern="1200" dirty="0" smtClean="0">
              <a:solidFill>
                <a:schemeClr val="tx1"/>
              </a:solidFill>
              <a:effectLst/>
              <a:latin typeface="+mn-lt"/>
              <a:ea typeface="+mn-ea"/>
              <a:cs typeface="+mn-cs"/>
            </a:endParaRPr>
          </a:p>
          <a:p>
            <a:pPr lvl="2"/>
            <a:r>
              <a:rPr lang="hu-HU" sz="1200" kern="1200" dirty="0" smtClean="0">
                <a:solidFill>
                  <a:schemeClr val="tx1"/>
                </a:solidFill>
                <a:effectLst/>
                <a:latin typeface="+mn-lt"/>
                <a:ea typeface="+mn-ea"/>
                <a:cs typeface="+mn-cs"/>
              </a:rPr>
              <a:t>a jogosultság kivizsgálását, </a:t>
            </a:r>
            <a:endParaRPr lang="hu-HU" sz="1100" kern="1200" dirty="0" smtClean="0">
              <a:solidFill>
                <a:schemeClr val="tx1"/>
              </a:solidFill>
              <a:effectLst/>
              <a:latin typeface="+mn-lt"/>
              <a:ea typeface="+mn-ea"/>
              <a:cs typeface="+mn-cs"/>
            </a:endParaRPr>
          </a:p>
          <a:p>
            <a:pPr lvl="2"/>
            <a:r>
              <a:rPr lang="hu-HU" sz="1200" kern="1200" dirty="0" smtClean="0">
                <a:solidFill>
                  <a:schemeClr val="tx1"/>
                </a:solidFill>
                <a:effectLst/>
                <a:latin typeface="+mn-lt"/>
                <a:ea typeface="+mn-ea"/>
                <a:cs typeface="+mn-cs"/>
              </a:rPr>
              <a:t>a folyósítás kezdő időpontjának a meghatározását,</a:t>
            </a:r>
            <a:endParaRPr lang="hu-HU" sz="1100" kern="1200" dirty="0" smtClean="0">
              <a:solidFill>
                <a:schemeClr val="tx1"/>
              </a:solidFill>
              <a:effectLst/>
              <a:latin typeface="+mn-lt"/>
              <a:ea typeface="+mn-ea"/>
              <a:cs typeface="+mn-cs"/>
            </a:endParaRPr>
          </a:p>
          <a:p>
            <a:pPr lvl="2"/>
            <a:r>
              <a:rPr lang="hu-HU" sz="1200" kern="1200" dirty="0" smtClean="0">
                <a:solidFill>
                  <a:schemeClr val="tx1"/>
                </a:solidFill>
                <a:effectLst/>
                <a:latin typeface="+mn-lt"/>
                <a:ea typeface="+mn-ea"/>
                <a:cs typeface="+mn-cs"/>
              </a:rPr>
              <a:t>az ellátás alapját képező havi átlagjövedelem összegének meghatározását.</a:t>
            </a:r>
            <a:endParaRPr lang="hu-HU" sz="11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CC6BB32D-FE2F-4437-AE89-AD23059A13A3}" type="slidenum">
              <a:rPr lang="hu-HU" smtClean="0"/>
              <a:t>16</a:t>
            </a:fld>
            <a:endParaRPr lang="hu-HU"/>
          </a:p>
        </p:txBody>
      </p:sp>
    </p:spTree>
    <p:extLst>
      <p:ext uri="{BB962C8B-B14F-4D97-AF65-F5344CB8AC3E}">
        <p14:creationId xmlns:p14="http://schemas.microsoft.com/office/powerpoint/2010/main" val="347238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49B31FB8-4A71-4A0B-A0DC-9485DE9BAAC8}" type="slidenum">
              <a:rPr lang="en-US" altLang="hu-HU"/>
              <a:pPr>
                <a:defRPr/>
              </a:pPr>
              <a:t>32</a:t>
            </a:fld>
            <a:endParaRPr lang="en-US" altLang="hu-HU"/>
          </a:p>
        </p:txBody>
      </p:sp>
    </p:spTree>
    <p:extLst>
      <p:ext uri="{BB962C8B-B14F-4D97-AF65-F5344CB8AC3E}">
        <p14:creationId xmlns:p14="http://schemas.microsoft.com/office/powerpoint/2010/main" val="408107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0F47A125-5969-49D5-BD2D-846D22D4ED30}" type="datetimeFigureOut">
              <a:rPr lang="hu-HU" smtClean="0"/>
              <a:t>2020. 09. 12.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880109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F47A125-5969-49D5-BD2D-846D22D4ED30}" type="datetimeFigureOut">
              <a:rPr lang="hu-HU" smtClean="0"/>
              <a:t>2020. 09. 12.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38817498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F47A125-5969-49D5-BD2D-846D22D4ED30}" type="datetimeFigureOut">
              <a:rPr lang="hu-HU" smtClean="0"/>
              <a:t>2020. 09. 12.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3205213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a:t>Click to edit Alcím</a:t>
            </a:r>
          </a:p>
          <a:p>
            <a:pPr lvl="0"/>
            <a:endParaRPr lang="hu-HU" dirty="0"/>
          </a:p>
        </p:txBody>
      </p:sp>
    </p:spTree>
    <p:extLst>
      <p:ext uri="{BB962C8B-B14F-4D97-AF65-F5344CB8AC3E}">
        <p14:creationId xmlns:p14="http://schemas.microsoft.com/office/powerpoint/2010/main" val="2440244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F47A125-5969-49D5-BD2D-846D22D4ED30}" type="datetimeFigureOut">
              <a:rPr lang="hu-HU" smtClean="0"/>
              <a:t>2020. 09. 12.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34142858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F47A125-5969-49D5-BD2D-846D22D4ED30}" type="datetimeFigureOut">
              <a:rPr lang="hu-HU" smtClean="0"/>
              <a:t>2020. 09. 12.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38775976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F47A125-5969-49D5-BD2D-846D22D4ED30}" type="datetimeFigureOut">
              <a:rPr lang="hu-HU" smtClean="0"/>
              <a:t>2020. 09. 12.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30473977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0F47A125-5969-49D5-BD2D-846D22D4ED30}" type="datetimeFigureOut">
              <a:rPr lang="hu-HU" smtClean="0"/>
              <a:t>2020. 09. 12.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3144630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0F47A125-5969-49D5-BD2D-846D22D4ED30}" type="datetimeFigureOut">
              <a:rPr lang="hu-HU" smtClean="0"/>
              <a:t>2020. 09. 12.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42761973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7A125-5969-49D5-BD2D-846D22D4ED30}" type="datetimeFigureOut">
              <a:rPr lang="hu-HU" smtClean="0"/>
              <a:t>2020. 09. 12.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1627669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F47A125-5969-49D5-BD2D-846D22D4ED30}" type="datetimeFigureOut">
              <a:rPr lang="hu-HU" smtClean="0"/>
              <a:t>2020. 09. 12.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29453261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F47A125-5969-49D5-BD2D-846D22D4ED30}" type="datetimeFigureOut">
              <a:rPr lang="hu-HU" smtClean="0"/>
              <a:t>2020. 09. 12.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1E602BE-D2BE-416E-8145-CCB2C5DFC645}" type="slidenum">
              <a:rPr lang="hu-HU" smtClean="0"/>
              <a:t>‹#›</a:t>
            </a:fld>
            <a:endParaRPr lang="hu-HU"/>
          </a:p>
        </p:txBody>
      </p:sp>
    </p:spTree>
    <p:extLst>
      <p:ext uri="{BB962C8B-B14F-4D97-AF65-F5344CB8AC3E}">
        <p14:creationId xmlns:p14="http://schemas.microsoft.com/office/powerpoint/2010/main" val="32962376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7A125-5969-49D5-BD2D-846D22D4ED30}" type="datetimeFigureOut">
              <a:rPr lang="hu-HU" smtClean="0"/>
              <a:t>2020. 09. 12.</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602BE-D2BE-416E-8145-CCB2C5DFC645}" type="slidenum">
              <a:rPr lang="hu-HU" smtClean="0"/>
              <a:t>‹#›</a:t>
            </a:fld>
            <a:endParaRPr lang="hu-HU"/>
          </a:p>
        </p:txBody>
      </p:sp>
    </p:spTree>
    <p:extLst>
      <p:ext uri="{BB962C8B-B14F-4D97-AF65-F5344CB8AC3E}">
        <p14:creationId xmlns:p14="http://schemas.microsoft.com/office/powerpoint/2010/main" val="328762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its-tk-dokumentumok.terport.h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openxmlformats.org/officeDocument/2006/relationships/image" Target="../media/image1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google.com/url?sa=t&amp;rct=j&amp;q=&amp;esrc=s&amp;source=web&amp;cd=1&amp;ved=2ahUKEwjnhIaA1_ndAhXKa1AKHfOGAJcQFjAAegQICRAC&amp;url=http%3A%2F%2Fwww.kormanyhivatal.hu%2Fdownload%2Fc%2F04%2F53000%2FNYILATKOZAT_allapotvaltozas_bejelenteserol.doc&amp;usg=AOvVaw1O1y8ykI7mcvqxAz19p8U3" TargetMode="Externa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hyperlink" Target="http://net.jogtar.hu/jr/gen/hjegy_doc.cgi?docid=A1100191.TV#lbj8iddc0b" TargetMode="External"/><Relationship Id="rId5" Type="http://schemas.openxmlformats.org/officeDocument/2006/relationships/hyperlink" Target="http://net.jogtar.hu/jr/gen/hjegy_doc.cgi?docid=A1100191.TV#lbj7iddc0b"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hyperlink" Target="http://www.kormanyhivatal.hu/hu/budapest/jarasok/foglalkoztatasi-rehabilitacio" TargetMode="External"/><Relationship Id="rId4" Type="http://schemas.openxmlformats.org/officeDocument/2006/relationships/hyperlink" Target="https://fszk.hu/wp-content/uploads/2017/08/Akkreditalt_foglalkoztata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30.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3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hemeOverride" Target="../theme/themeOverride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zövegdoboz 9"/>
          <p:cNvSpPr txBox="1"/>
          <p:nvPr/>
        </p:nvSpPr>
        <p:spPr>
          <a:xfrm>
            <a:off x="-7094" y="6519446"/>
            <a:ext cx="2408032" cy="338554"/>
          </a:xfrm>
          <a:prstGeom prst="rect">
            <a:avLst/>
          </a:prstGeom>
          <a:noFill/>
        </p:spPr>
        <p:txBody>
          <a:bodyPr wrap="none" rtlCol="0">
            <a:spAutoFit/>
          </a:bodyPr>
          <a:lstStyle/>
          <a:p>
            <a:pPr defTabSz="457200"/>
            <a:r>
              <a:rPr lang="hu-HU" sz="1600" b="1" i="1" dirty="0" smtClean="0">
                <a:solidFill>
                  <a:prstClr val="white"/>
                </a:solidFill>
                <a:latin typeface="Arial" panose="020B0604020202020204" pitchFamily="34" charset="0"/>
                <a:ea typeface="Verdana" panose="020B0604030504040204" pitchFamily="34" charset="0"/>
                <a:cs typeface="Arial" panose="020B0604020202020204" pitchFamily="34" charset="0"/>
              </a:rPr>
              <a:t>Kecskemét, 2020.09.12</a:t>
            </a:r>
            <a:endParaRPr lang="hu-HU" sz="1600" b="1" i="1" dirty="0">
              <a:solidFill>
                <a:prstClr val="white"/>
              </a:solidFill>
              <a:latin typeface="Arial" panose="020B0604020202020204" pitchFamily="34" charset="0"/>
              <a:ea typeface="Verdana" panose="020B0604030504040204" pitchFamily="34" charset="0"/>
              <a:cs typeface="Arial" panose="020B0604020202020204" pitchFamily="34" charset="0"/>
            </a:endParaRPr>
          </a:p>
        </p:txBody>
      </p:sp>
      <p:sp>
        <p:nvSpPr>
          <p:cNvPr id="8" name="Alcím 2"/>
          <p:cNvSpPr>
            <a:spLocks noGrp="1"/>
          </p:cNvSpPr>
          <p:nvPr>
            <p:ph type="subTitle" idx="1"/>
          </p:nvPr>
        </p:nvSpPr>
        <p:spPr>
          <a:xfrm>
            <a:off x="-7094" y="1974265"/>
            <a:ext cx="9144000" cy="2572061"/>
          </a:xfrm>
        </p:spPr>
        <p:txBody>
          <a:bodyPr>
            <a:noAutofit/>
          </a:bodyPr>
          <a:lstStyle/>
          <a:p>
            <a:r>
              <a:rPr lang="hu-HU"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foglalkozási rehabilitáció </a:t>
            </a:r>
          </a:p>
          <a:p>
            <a:r>
              <a:rPr lang="hu-HU"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lehetőségei </a:t>
            </a:r>
            <a:r>
              <a:rPr lang="hu-HU"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napjainkban</a:t>
            </a:r>
            <a:endParaRPr lang="hu-HU" sz="48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4" name="Téglalap 3"/>
          <p:cNvSpPr/>
          <p:nvPr/>
        </p:nvSpPr>
        <p:spPr>
          <a:xfrm>
            <a:off x="-7094" y="5698675"/>
            <a:ext cx="5317306" cy="923330"/>
          </a:xfrm>
          <a:prstGeom prst="rect">
            <a:avLst/>
          </a:prstGeom>
        </p:spPr>
        <p:txBody>
          <a:bodyPr wrap="square">
            <a:spAutoFit/>
          </a:bodyPr>
          <a:lstStyle/>
          <a:p>
            <a:pPr defTabSz="457200"/>
            <a:r>
              <a:rPr lang="hu-HU" b="1" i="1" dirty="0">
                <a:solidFill>
                  <a:prstClr val="white"/>
                </a:solidFill>
                <a:latin typeface="Arial" panose="020B0604020202020204" pitchFamily="34" charset="0"/>
                <a:ea typeface="Verdana" panose="020B0604030504040204" pitchFamily="34" charset="0"/>
                <a:cs typeface="Arial" panose="020B0604020202020204" pitchFamily="34" charset="0"/>
              </a:rPr>
              <a:t>Daczi Péter, szakmai vezető </a:t>
            </a:r>
          </a:p>
          <a:p>
            <a:pPr defTabSz="457200"/>
            <a:r>
              <a:rPr lang="hu-HU" dirty="0">
                <a:solidFill>
                  <a:prstClr val="white"/>
                </a:solidFill>
                <a:latin typeface="Arial" panose="020B0604020202020204" pitchFamily="34" charset="0"/>
                <a:ea typeface="Verdana" panose="020B0604030504040204" pitchFamily="34" charset="0"/>
                <a:cs typeface="Arial" panose="020B0604020202020204" pitchFamily="34" charset="0"/>
              </a:rPr>
              <a:t>Szociális és Gyermekvédelmi Főigazgatóság</a:t>
            </a:r>
          </a:p>
          <a:p>
            <a:pPr defTabSz="457200"/>
            <a:r>
              <a:rPr lang="hu-HU" dirty="0">
                <a:solidFill>
                  <a:prstClr val="white"/>
                </a:solidFill>
                <a:latin typeface="Arial" panose="020B0604020202020204" pitchFamily="34" charset="0"/>
                <a:ea typeface="Verdana" panose="020B0604030504040204" pitchFamily="34" charset="0"/>
                <a:cs typeface="Arial" panose="020B0604020202020204" pitchFamily="34" charset="0"/>
              </a:rPr>
              <a:t>EFOP </a:t>
            </a:r>
            <a:r>
              <a:rPr lang="hu-HU" dirty="0" smtClean="0">
                <a:solidFill>
                  <a:prstClr val="white"/>
                </a:solidFill>
                <a:latin typeface="Arial" panose="020B0604020202020204" pitchFamily="34" charset="0"/>
                <a:ea typeface="Verdana" panose="020B0604030504040204" pitchFamily="34" charset="0"/>
                <a:cs typeface="Arial" panose="020B0604020202020204" pitchFamily="34" charset="0"/>
              </a:rPr>
              <a:t>1.1.1-15 </a:t>
            </a:r>
            <a:r>
              <a:rPr lang="hu-HU" dirty="0">
                <a:solidFill>
                  <a:prstClr val="white"/>
                </a:solidFill>
                <a:latin typeface="Arial" panose="020B0604020202020204" pitchFamily="34" charset="0"/>
                <a:ea typeface="Verdana" panose="020B0604030504040204" pitchFamily="34" charset="0"/>
                <a:cs typeface="Arial" panose="020B0604020202020204" pitchFamily="34" charset="0"/>
              </a:rPr>
              <a:t>kiemelt projekt</a:t>
            </a:r>
          </a:p>
        </p:txBody>
      </p:sp>
      <p:pic>
        <p:nvPicPr>
          <p:cNvPr id="9" name="Picture 2" descr="Kapcsolódó kép">
            <a:hlinkClick r:id="rId4"/>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5267" y="134751"/>
            <a:ext cx="690578" cy="690579"/>
          </a:xfrm>
          <a:prstGeom prst="rect">
            <a:avLst/>
          </a:prstGeom>
          <a:noFill/>
          <a:extLst>
            <a:ext uri="{909E8E84-426E-40DD-AFC4-6F175D3DCCD1}">
              <a14:hiddenFill xmlns:a14="http://schemas.microsoft.com/office/drawing/2010/main">
                <a:solidFill>
                  <a:srgbClr val="FFFFFF"/>
                </a:solidFill>
              </a14:hiddenFill>
            </a:ext>
          </a:extLst>
        </p:spPr>
      </p:pic>
      <p:sp>
        <p:nvSpPr>
          <p:cNvPr id="13" name="Szövegdoboz 12"/>
          <p:cNvSpPr txBox="1"/>
          <p:nvPr/>
        </p:nvSpPr>
        <p:spPr>
          <a:xfrm>
            <a:off x="2129480" y="886211"/>
            <a:ext cx="4602151" cy="276999"/>
          </a:xfrm>
          <a:prstGeom prst="rect">
            <a:avLst/>
          </a:prstGeom>
          <a:noFill/>
        </p:spPr>
        <p:txBody>
          <a:bodyPr wrap="square" rtlCol="0">
            <a:spAutoFit/>
          </a:bodyPr>
          <a:lstStyle/>
          <a:p>
            <a:pPr algn="ctr">
              <a:spcAft>
                <a:spcPts val="0"/>
              </a:spcAft>
              <a:tabLst>
                <a:tab pos="449580" algn="l"/>
              </a:tabLst>
            </a:pPr>
            <a:r>
              <a:rPr lang="hu-HU" sz="1200" b="1" cap="small" spc="3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Szociális és Gyermekvédelmi Főigazgatóság</a:t>
            </a:r>
            <a:endParaRPr lang="hu-HU"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14" name="Kép 13"/>
          <p:cNvPicPr>
            <a:picLocks noChangeAspect="1"/>
          </p:cNvPicPr>
          <p:nvPr/>
        </p:nvPicPr>
        <p:blipFill rotWithShape="1">
          <a:blip r:embed="rId6" cstate="print">
            <a:extLst>
              <a:ext uri="{28A0092B-C50C-407E-A947-70E740481C1C}">
                <a14:useLocalDpi xmlns:a14="http://schemas.microsoft.com/office/drawing/2010/main" val="0"/>
              </a:ext>
            </a:extLst>
          </a:blip>
          <a:srcRect l="9550" t="28479" r="10901" b="29493"/>
          <a:stretch/>
        </p:blipFill>
        <p:spPr>
          <a:xfrm>
            <a:off x="71469" y="4368198"/>
            <a:ext cx="3295137" cy="1160575"/>
          </a:xfrm>
          <a:prstGeom prst="rect">
            <a:avLst/>
          </a:prstGeom>
        </p:spPr>
      </p:pic>
    </p:spTree>
    <p:extLst>
      <p:ext uri="{BB962C8B-B14F-4D97-AF65-F5344CB8AC3E}">
        <p14:creationId xmlns:p14="http://schemas.microsoft.com/office/powerpoint/2010/main" val="1630880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78581" y="78582"/>
            <a:ext cx="8986837" cy="6504483"/>
          </a:xfrm>
          <a:prstGeom prst="rect">
            <a:avLst/>
          </a:prstGeom>
          <a:solidFill>
            <a:schemeClr val="bg1"/>
          </a:solidFill>
        </p:spPr>
        <p:txBody>
          <a:bodyPr>
            <a:noAutofit/>
          </a:bodyPr>
          <a:lstStyle/>
          <a:p>
            <a:pPr marL="0" indent="0" algn="ctr">
              <a:buNone/>
            </a:pPr>
            <a:r>
              <a:rPr lang="hu-HU" sz="1600" b="1" u="sng" dirty="0" smtClean="0">
                <a:solidFill>
                  <a:srgbClr val="0070C0"/>
                </a:solidFill>
                <a:latin typeface="Arial" panose="020B0604020202020204" pitchFamily="34" charset="0"/>
                <a:cs typeface="Arial" panose="020B0604020202020204" pitchFamily="34" charset="0"/>
              </a:rPr>
              <a:t>HASZNOS TANÁCSOK ÉS INFORMÁCIÓK:</a:t>
            </a:r>
            <a:r>
              <a:rPr lang="hu-HU" sz="1600" dirty="0" smtClean="0">
                <a:solidFill>
                  <a:srgbClr val="0070C0"/>
                </a:solidFill>
                <a:latin typeface="Arial" panose="020B0604020202020204" pitchFamily="34" charset="0"/>
                <a:cs typeface="Arial" panose="020B0604020202020204" pitchFamily="34" charset="0"/>
              </a:rPr>
              <a:t> </a:t>
            </a:r>
          </a:p>
          <a:p>
            <a:pPr marL="0" indent="0">
              <a:buNone/>
            </a:pPr>
            <a:r>
              <a:rPr lang="hu-HU" sz="1500" cap="none" dirty="0" smtClean="0">
                <a:latin typeface="Arial" panose="020B0604020202020204" pitchFamily="34" charset="0"/>
                <a:cs typeface="Arial" panose="020B0604020202020204" pitchFamily="34" charset="0"/>
              </a:rPr>
              <a:t>1</a:t>
            </a:r>
            <a:r>
              <a:rPr lang="hu-HU" sz="1500" cap="none" dirty="0" smtClean="0">
                <a:latin typeface="Arial" panose="020B0604020202020204" pitchFamily="34" charset="0"/>
                <a:cs typeface="Arial" panose="020B0604020202020204" pitchFamily="34" charset="0"/>
              </a:rPr>
              <a:t>. Nagyon fontos, hogy a komplex minősítést megelőzően a kérelmező a megfelelő szakrendeléseken minden panaszát kivizsgáltassa, az eredményekről az orvosi papírokat időben beszerezze, és azokat az </a:t>
            </a:r>
            <a:r>
              <a:rPr lang="hu-HU" sz="1500" b="1" cap="none" dirty="0" err="1" smtClean="0">
                <a:latin typeface="Arial" panose="020B0604020202020204" pitchFamily="34" charset="0"/>
                <a:cs typeface="Arial" panose="020B0604020202020204" pitchFamily="34" charset="0"/>
              </a:rPr>
              <a:t>orvosszakértőnek</a:t>
            </a:r>
            <a:r>
              <a:rPr lang="hu-HU" sz="1500" b="1" cap="none" dirty="0" smtClean="0">
                <a:latin typeface="Arial" panose="020B0604020202020204" pitchFamily="34" charset="0"/>
                <a:cs typeface="Arial" panose="020B0604020202020204" pitchFamily="34" charset="0"/>
              </a:rPr>
              <a:t> hiánytalanul rendelkezésére bocsássa</a:t>
            </a:r>
            <a:r>
              <a:rPr lang="hu-HU" sz="1500" cap="none" dirty="0" smtClean="0">
                <a:latin typeface="Arial" panose="020B0604020202020204" pitchFamily="34" charset="0"/>
                <a:cs typeface="Arial" panose="020B0604020202020204" pitchFamily="34" charset="0"/>
              </a:rPr>
              <a:t>.</a:t>
            </a:r>
          </a:p>
          <a:p>
            <a:pPr marL="0" indent="0">
              <a:buNone/>
            </a:pPr>
            <a:r>
              <a:rPr lang="hu-HU" sz="1500" cap="none" dirty="0" smtClean="0">
                <a:latin typeface="Arial" panose="020B0604020202020204" pitchFamily="34" charset="0"/>
                <a:cs typeface="Arial" panose="020B0604020202020204" pitchFamily="34" charset="0"/>
              </a:rPr>
              <a:t>2. Az orvos a vizsgálat során rákérdezhet az orvosi dokumentumokban felsorolt </a:t>
            </a:r>
            <a:r>
              <a:rPr lang="hu-HU" sz="1500" b="1" cap="none" dirty="0" smtClean="0">
                <a:latin typeface="Arial" panose="020B0604020202020204" pitchFamily="34" charset="0"/>
                <a:cs typeface="Arial" panose="020B0604020202020204" pitchFamily="34" charset="0"/>
              </a:rPr>
              <a:t>betegségek tüneteire és a panaszokra</a:t>
            </a:r>
            <a:r>
              <a:rPr lang="hu-HU" sz="1500" cap="none" dirty="0" smtClean="0">
                <a:latin typeface="Arial" panose="020B0604020202020204" pitchFamily="34" charset="0"/>
                <a:cs typeface="Arial" panose="020B0604020202020204" pitchFamily="34" charset="0"/>
              </a:rPr>
              <a:t>. Rendszeresen előfordult, hogy ilyenkor az igénylő a betegségei felsorolásába kezd, és nehezményezi, ha az orvos megállítja a beszámolót. A</a:t>
            </a:r>
            <a:r>
              <a:rPr lang="hu-HU" sz="1500" b="1" cap="none" dirty="0" smtClean="0">
                <a:latin typeface="Arial" panose="020B0604020202020204" pitchFamily="34" charset="0"/>
                <a:cs typeface="Arial" panose="020B0604020202020204" pitchFamily="34" charset="0"/>
              </a:rPr>
              <a:t>z orvos nem udvariatlanságból szakítja félbe</a:t>
            </a:r>
            <a:r>
              <a:rPr lang="hu-HU" sz="1500" cap="none" dirty="0" smtClean="0">
                <a:latin typeface="Arial" panose="020B0604020202020204" pitchFamily="34" charset="0"/>
                <a:cs typeface="Arial" panose="020B0604020202020204" pitchFamily="34" charset="0"/>
              </a:rPr>
              <a:t> a felsorolást: a papírokból a betegségek pontosan kiderülnek, azonban a tünetekről és a panaszokról csak a beteg tud beszámolni. a magas vérnyomás, mint betegség, szerepel például a dokumentumokban, ezért nem kell külön megemlíteni, a szédülés azonban panasz, és fontos információ lehet az orvosszakértő számára. </a:t>
            </a:r>
          </a:p>
          <a:p>
            <a:pPr marL="0" indent="0" algn="just">
              <a:buNone/>
            </a:pPr>
            <a:r>
              <a:rPr lang="hu-HU" sz="1500" cap="none" dirty="0" smtClean="0">
                <a:latin typeface="Arial" panose="020B0604020202020204" pitchFamily="34" charset="0"/>
                <a:cs typeface="Arial" panose="020B0604020202020204" pitchFamily="34" charset="0"/>
              </a:rPr>
              <a:t>3. Az egészségi állapot megállapításához minden esetben </a:t>
            </a:r>
            <a:r>
              <a:rPr lang="hu-HU" sz="1500" b="1" cap="none" dirty="0" smtClean="0">
                <a:latin typeface="Arial" panose="020B0604020202020204" pitchFamily="34" charset="0"/>
                <a:cs typeface="Arial" panose="020B0604020202020204" pitchFamily="34" charset="0"/>
              </a:rPr>
              <a:t>le kell vetkőzni.</a:t>
            </a:r>
            <a:r>
              <a:rPr lang="hu-HU" sz="1500" cap="none" dirty="0" smtClean="0">
                <a:latin typeface="Arial" panose="020B0604020202020204" pitchFamily="34" charset="0"/>
                <a:cs typeface="Arial" panose="020B0604020202020204" pitchFamily="34" charset="0"/>
              </a:rPr>
              <a:t> A végtagok, a testrészek, valamint a bőr jellegzetességei és elváltozásai fontos információk az orvos számára, ruhán keresztül azonban nem vizsgálhatók.</a:t>
            </a:r>
          </a:p>
          <a:p>
            <a:pPr marL="0" indent="0" algn="just">
              <a:buNone/>
            </a:pPr>
            <a:r>
              <a:rPr lang="hu-HU" sz="1500" cap="none" dirty="0" smtClean="0">
                <a:latin typeface="Arial" panose="020B0604020202020204" pitchFamily="34" charset="0"/>
                <a:cs typeface="Arial" panose="020B0604020202020204" pitchFamily="34" charset="0"/>
              </a:rPr>
              <a:t>4. Az orvos különböző </a:t>
            </a:r>
            <a:r>
              <a:rPr lang="hu-HU" sz="1500" b="1" cap="none" dirty="0" smtClean="0">
                <a:latin typeface="Arial" panose="020B0604020202020204" pitchFamily="34" charset="0"/>
                <a:cs typeface="Arial" panose="020B0604020202020204" pitchFamily="34" charset="0"/>
              </a:rPr>
              <a:t>gyakorlatok, mozgások</a:t>
            </a:r>
            <a:r>
              <a:rPr lang="hu-HU" sz="1500" cap="none" dirty="0" smtClean="0">
                <a:latin typeface="Arial" panose="020B0604020202020204" pitchFamily="34" charset="0"/>
                <a:cs typeface="Arial" panose="020B0604020202020204" pitchFamily="34" charset="0"/>
              </a:rPr>
              <a:t> végzésére kérheti meg az igénylőt. Ezekre a vizsgálatokra a mozgásszervi funkciók felmérése miatt van szükség.</a:t>
            </a:r>
          </a:p>
          <a:p>
            <a:pPr marL="0" indent="0" algn="just">
              <a:buNone/>
            </a:pPr>
            <a:r>
              <a:rPr lang="hu-HU" sz="1500" cap="none" dirty="0" smtClean="0">
                <a:latin typeface="Arial" panose="020B0604020202020204" pitchFamily="34" charset="0"/>
                <a:cs typeface="Arial" panose="020B0604020202020204" pitchFamily="34" charset="0"/>
              </a:rPr>
              <a:t>5. Amennyiben a kérelmezőnél korábban bármilyen gyógyíthatatlan betegséget diagnosztizáltak, az aktuális állapotára vonatkozó </a:t>
            </a:r>
            <a:r>
              <a:rPr lang="hu-HU" sz="1500" b="1" cap="none" dirty="0" smtClean="0">
                <a:latin typeface="Arial" panose="020B0604020202020204" pitchFamily="34" charset="0"/>
                <a:cs typeface="Arial" panose="020B0604020202020204" pitchFamily="34" charset="0"/>
              </a:rPr>
              <a:t>leleteket még tünetmentes időszakban is be kell mutatni </a:t>
            </a:r>
            <a:r>
              <a:rPr lang="hu-HU" sz="1500" cap="none" dirty="0" smtClean="0">
                <a:latin typeface="Arial" panose="020B0604020202020204" pitchFamily="34" charset="0"/>
                <a:cs typeface="Arial" panose="020B0604020202020204" pitchFamily="34" charset="0"/>
              </a:rPr>
              <a:t>az </a:t>
            </a:r>
            <a:r>
              <a:rPr lang="hu-HU" sz="1500" cap="none" dirty="0" err="1" smtClean="0">
                <a:latin typeface="Arial" panose="020B0604020202020204" pitchFamily="34" charset="0"/>
                <a:cs typeface="Arial" panose="020B0604020202020204" pitchFamily="34" charset="0"/>
              </a:rPr>
              <a:t>orvosszakértőnek</a:t>
            </a:r>
            <a:r>
              <a:rPr lang="hu-HU" sz="1500" cap="none" dirty="0" smtClean="0">
                <a:latin typeface="Arial" panose="020B0604020202020204" pitchFamily="34" charset="0"/>
                <a:cs typeface="Arial" panose="020B0604020202020204" pitchFamily="34" charset="0"/>
              </a:rPr>
              <a:t>!</a:t>
            </a:r>
          </a:p>
          <a:p>
            <a:pPr marL="0" indent="0" algn="just">
              <a:buNone/>
            </a:pPr>
            <a:r>
              <a:rPr lang="hu-HU" sz="1500" cap="none" dirty="0" smtClean="0">
                <a:latin typeface="Arial" panose="020B0604020202020204" pitchFamily="34" charset="0"/>
                <a:cs typeface="Arial" panose="020B0604020202020204" pitchFamily="34" charset="0"/>
              </a:rPr>
              <a:t>6. Az orvosszakértői vizsgálat során felmerülhet </a:t>
            </a:r>
            <a:r>
              <a:rPr lang="hu-HU" sz="1500" b="1" cap="none" dirty="0" smtClean="0">
                <a:latin typeface="Arial" panose="020B0604020202020204" pitchFamily="34" charset="0"/>
                <a:cs typeface="Arial" panose="020B0604020202020204" pitchFamily="34" charset="0"/>
              </a:rPr>
              <a:t>egy új, az orvosi dokumentumokban nem szereplő betegség gyanúja</a:t>
            </a:r>
            <a:r>
              <a:rPr lang="hu-HU" sz="1500" cap="none" dirty="0" smtClean="0">
                <a:latin typeface="Arial" panose="020B0604020202020204" pitchFamily="34" charset="0"/>
                <a:cs typeface="Arial" panose="020B0604020202020204" pitchFamily="34" charset="0"/>
              </a:rPr>
              <a:t> is. Ezekben az esetekben az orvosszakértő az észrevételeiről tájékoztatja a háziorvost, aki </a:t>
            </a:r>
            <a:r>
              <a:rPr lang="hu-HU" sz="1500" b="1" cap="none" dirty="0" smtClean="0">
                <a:latin typeface="Arial" panose="020B0604020202020204" pitchFamily="34" charset="0"/>
                <a:cs typeface="Arial" panose="020B0604020202020204" pitchFamily="34" charset="0"/>
              </a:rPr>
              <a:t>elrendeli a beteg kivizsgálást. A</a:t>
            </a:r>
            <a:r>
              <a:rPr lang="hu-HU" sz="1500" cap="none" dirty="0" smtClean="0">
                <a:latin typeface="Arial" panose="020B0604020202020204" pitchFamily="34" charset="0"/>
                <a:cs typeface="Arial" panose="020B0604020202020204" pitchFamily="34" charset="0"/>
              </a:rPr>
              <a:t>mennyiben a gyanú beigazolódik és erről orvosi dokumentum is készül, a következő minősítésen az orvosszakértő az újonnan diagnosztizált betegséget is figyelembe veszi.</a:t>
            </a:r>
          </a:p>
          <a:p>
            <a:pPr marL="0" indent="0" algn="just">
              <a:buNone/>
            </a:pPr>
            <a:r>
              <a:rPr lang="hu-HU" sz="1500" cap="none" dirty="0" smtClean="0">
                <a:latin typeface="Arial" panose="020B0604020202020204" pitchFamily="34" charset="0"/>
                <a:cs typeface="Arial" panose="020B0604020202020204" pitchFamily="34" charset="0"/>
              </a:rPr>
              <a:t>7. Amennyiben </a:t>
            </a:r>
            <a:r>
              <a:rPr lang="hu-HU" sz="1500" b="1" cap="none" dirty="0" smtClean="0">
                <a:latin typeface="Arial" panose="020B0604020202020204" pitchFamily="34" charset="0"/>
                <a:cs typeface="Arial" panose="020B0604020202020204" pitchFamily="34" charset="0"/>
              </a:rPr>
              <a:t>rossz egészségi állapota</a:t>
            </a:r>
            <a:r>
              <a:rPr lang="hu-HU" sz="1500" cap="none" dirty="0" smtClean="0">
                <a:latin typeface="Arial" panose="020B0604020202020204" pitchFamily="34" charset="0"/>
                <a:cs typeface="Arial" panose="020B0604020202020204" pitchFamily="34" charset="0"/>
              </a:rPr>
              <a:t> miatt az igénylő nem tud személyesen megjelenni a vizsgálaton, kérelmezheti egészségi állapota </a:t>
            </a:r>
            <a:r>
              <a:rPr lang="hu-HU" sz="1500" b="1" cap="none" dirty="0" smtClean="0">
                <a:latin typeface="Arial" panose="020B0604020202020204" pitchFamily="34" charset="0"/>
                <a:cs typeface="Arial" panose="020B0604020202020204" pitchFamily="34" charset="0"/>
              </a:rPr>
              <a:t>iratalapú véleményezését</a:t>
            </a:r>
            <a:r>
              <a:rPr lang="hu-HU" sz="1500" cap="none" dirty="0" smtClean="0">
                <a:latin typeface="Arial" panose="020B0604020202020204" pitchFamily="34" charset="0"/>
                <a:cs typeface="Arial" panose="020B0604020202020204" pitchFamily="34" charset="0"/>
              </a:rPr>
              <a:t>. A kérelemhez minden esetben csatolnia kell a kezelőorvos igazolását és indoklását a személyes részvétel akadályairól. Ha a kérés megalapozott, a vizsgálat csupán a benyújtott iratok alapján történik. </a:t>
            </a:r>
          </a:p>
        </p:txBody>
      </p:sp>
      <p:sp>
        <p:nvSpPr>
          <p:cNvPr id="5" name="Téglalap 4"/>
          <p:cNvSpPr/>
          <p:nvPr/>
        </p:nvSpPr>
        <p:spPr>
          <a:xfrm>
            <a:off x="2286000" y="-14483596"/>
            <a:ext cx="4572000" cy="11633954"/>
          </a:xfrm>
          <a:prstGeom prst="rect">
            <a:avLst/>
          </a:prstGeom>
        </p:spPr>
        <p:txBody>
          <a:bodyPr>
            <a:spAutoFit/>
          </a:bodyPr>
          <a:lstStyle/>
          <a:p>
            <a:pPr algn="ctr"/>
            <a:r>
              <a:rPr lang="hu-HU" sz="1000" b="1" u="sng" dirty="0"/>
              <a:t>Hasznos tanácsok és információk:</a:t>
            </a:r>
            <a:endParaRPr lang="hu-HU" sz="1000" dirty="0"/>
          </a:p>
          <a:p>
            <a:pPr algn="ctr"/>
            <a:r>
              <a:rPr lang="hu-HU" sz="1000" dirty="0"/>
              <a:t> </a:t>
            </a:r>
          </a:p>
          <a:p>
            <a:pPr algn="ctr"/>
            <a:r>
              <a:rPr lang="hu-HU" sz="1000" dirty="0"/>
              <a:t>1. Nagyon fontos, hogy a komplex minősítést megelőzően a kérelmező a megfelelő szakrendeléseken minden panaszát kivizsgáltassa, az eredményekről az orvosi papírokat időben beszerezze, és azokat az </a:t>
            </a:r>
            <a:r>
              <a:rPr lang="hu-HU" sz="1000" b="1" dirty="0" err="1"/>
              <a:t>orvosszakértőnek</a:t>
            </a:r>
            <a:r>
              <a:rPr lang="hu-HU" sz="1000" b="1" dirty="0"/>
              <a:t> hiánytalanul rendelkezésére bocsássa</a:t>
            </a:r>
            <a:r>
              <a:rPr lang="hu-HU" sz="1000" dirty="0"/>
              <a:t>.</a:t>
            </a:r>
          </a:p>
          <a:p>
            <a:pPr algn="ctr"/>
            <a:r>
              <a:rPr lang="hu-HU" sz="1000" dirty="0"/>
              <a:t> </a:t>
            </a:r>
          </a:p>
          <a:p>
            <a:pPr algn="ctr"/>
            <a:r>
              <a:rPr lang="hu-HU" sz="1000" dirty="0"/>
              <a:t>2. Az orvos a vizsgálat során rákérdezhet az orvosi dokumentumokban felsorolt </a:t>
            </a:r>
            <a:r>
              <a:rPr lang="hu-HU" sz="1000" b="1" dirty="0"/>
              <a:t>betegségek tüneteire és a panaszokra</a:t>
            </a:r>
            <a:r>
              <a:rPr lang="hu-HU" sz="1000" dirty="0"/>
              <a:t>. Rendszeresen előfordult, hogy ilyenkor az igénylő a betegségei felsorolásába kezd, és nehezményezi, ha az orvos megállítja a beszámolót. </a:t>
            </a:r>
            <a:r>
              <a:rPr lang="hu-HU" sz="1000" b="1" dirty="0"/>
              <a:t>Az orvos nem udvariatlanságból szakítja félbe</a:t>
            </a:r>
            <a:r>
              <a:rPr lang="hu-HU" sz="1000" dirty="0"/>
              <a:t> a felsorolást: a papírokból a betegségek pontosan kiderülnek, azonban a tünetekről és a panaszokról csak a beteg tud beszámolni. A magas vérnyomás, mint betegség, szerepel például a dokumentumokban, ezért nem kell külön megemlíteni, a szédülés azonban panasz, és fontos információ lehet az orvosszakértő számára.</a:t>
            </a:r>
          </a:p>
          <a:p>
            <a:pPr algn="just"/>
            <a:r>
              <a:rPr lang="hu-HU" sz="1000" dirty="0"/>
              <a:t> </a:t>
            </a:r>
          </a:p>
          <a:p>
            <a:pPr algn="just"/>
            <a:r>
              <a:rPr lang="hu-HU" sz="1000" dirty="0"/>
              <a:t>3. Az egészségi állapot megállapításához minden esetben </a:t>
            </a:r>
            <a:r>
              <a:rPr lang="hu-HU" sz="1000" b="1" dirty="0"/>
              <a:t>le kell vetkőzni.</a:t>
            </a:r>
            <a:r>
              <a:rPr lang="hu-HU" sz="1000" dirty="0"/>
              <a:t> A végtagok, a testrészek, valamint a bőr jellegzetességei és elváltozásai fontos információk az orvos számára, ruhán keresztül azonban nem vizsgálhatók.</a:t>
            </a:r>
          </a:p>
          <a:p>
            <a:pPr algn="just"/>
            <a:r>
              <a:rPr lang="hu-HU" sz="1000" dirty="0"/>
              <a:t> </a:t>
            </a:r>
          </a:p>
          <a:p>
            <a:pPr algn="just"/>
            <a:r>
              <a:rPr lang="hu-HU" sz="1000" dirty="0"/>
              <a:t>4. Az orvos különböző </a:t>
            </a:r>
            <a:r>
              <a:rPr lang="hu-HU" sz="1000" b="1" dirty="0"/>
              <a:t>gyakorlatok, mozgások</a:t>
            </a:r>
            <a:r>
              <a:rPr lang="hu-HU" sz="1000" dirty="0"/>
              <a:t> végzésére kérheti meg az igénylőt. Ezekre a vizsgálatokra a mozgásszervi funkciók felmérése miatt van szükség.</a:t>
            </a:r>
          </a:p>
          <a:p>
            <a:pPr algn="just"/>
            <a:r>
              <a:rPr lang="hu-HU" sz="1000" dirty="0"/>
              <a:t> </a:t>
            </a:r>
          </a:p>
          <a:p>
            <a:pPr algn="just"/>
            <a:r>
              <a:rPr lang="hu-HU" sz="1000" dirty="0"/>
              <a:t>5. Amennyiben a kérelmezőnél korábban bármilyen gyógyíthatatlan betegséget diagnosztizáltak, az aktuális állapotára vonatkozó </a:t>
            </a:r>
            <a:r>
              <a:rPr lang="hu-HU" sz="1000" b="1" dirty="0"/>
              <a:t>leleteket még tünetmentes időszakban is be kell mutatni </a:t>
            </a:r>
            <a:r>
              <a:rPr lang="hu-HU" sz="1000" dirty="0"/>
              <a:t>az </a:t>
            </a:r>
            <a:r>
              <a:rPr lang="hu-HU" sz="1000" dirty="0" err="1"/>
              <a:t>orvosszakértőnek</a:t>
            </a:r>
            <a:r>
              <a:rPr lang="hu-HU" sz="1000" dirty="0"/>
              <a:t>!</a:t>
            </a:r>
          </a:p>
          <a:p>
            <a:pPr algn="just"/>
            <a:r>
              <a:rPr lang="hu-HU" sz="1000" dirty="0"/>
              <a:t> </a:t>
            </a:r>
          </a:p>
          <a:p>
            <a:pPr algn="just"/>
            <a:r>
              <a:rPr lang="hu-HU" sz="1000" dirty="0"/>
              <a:t>6. Az orvosszakértői vizsgálat során felmerülhet </a:t>
            </a:r>
            <a:r>
              <a:rPr lang="hu-HU" sz="1000" b="1" dirty="0"/>
              <a:t>egy új, az orvosi dokumentumokban nem szereplő betegség gyanúja</a:t>
            </a:r>
            <a:r>
              <a:rPr lang="hu-HU" sz="1000" dirty="0"/>
              <a:t> is. Ezekben az esetekben az orvosszakértő az észrevételeiről tájékoztatja a háziorvost, aki </a:t>
            </a:r>
            <a:r>
              <a:rPr lang="hu-HU" sz="1000" b="1" dirty="0"/>
              <a:t>elrendeli a beteg kivizsgálást. </a:t>
            </a:r>
            <a:r>
              <a:rPr lang="hu-HU" sz="1000" dirty="0"/>
              <a:t>Amennyiben a gyanú beigazolódik és erről orvosi dokumentum is készül, a következő minősítésen az orvosszakértő az újonnan diagnosztizált betegséget is figyelembe veszi.</a:t>
            </a:r>
          </a:p>
          <a:p>
            <a:pPr algn="just"/>
            <a:r>
              <a:rPr lang="hu-HU" sz="1000" dirty="0"/>
              <a:t> </a:t>
            </a:r>
          </a:p>
          <a:p>
            <a:pPr algn="just"/>
            <a:r>
              <a:rPr lang="hu-HU" sz="1000" dirty="0"/>
              <a:t>7. Amennyiben </a:t>
            </a:r>
            <a:r>
              <a:rPr lang="hu-HU" sz="1000" b="1" dirty="0"/>
              <a:t>rossz egészségi állapota</a:t>
            </a:r>
            <a:r>
              <a:rPr lang="hu-HU" sz="1000" dirty="0"/>
              <a:t> miatt az igénylő nem tud személyesen megjelenni a vizsgálaton, kérelmezheti egészségi állapota </a:t>
            </a:r>
            <a:r>
              <a:rPr lang="hu-HU" sz="1000" b="1" dirty="0"/>
              <a:t>iratalapú véleményezését</a:t>
            </a:r>
            <a:r>
              <a:rPr lang="hu-HU" sz="1000" dirty="0"/>
              <a:t>. A kérelemhez minden esetben csatolnia kell a kezelőorvos igazolását és indoklását a személyes részvétel akadályairól. Ha a kérés megalapozott, a vizsgálat csupán a benyújtott iratok alapján történik. Amennyiben a dokumentáció nem nyújt elégséges információt a biztonságos véleményezéshez, </a:t>
            </a:r>
            <a:r>
              <a:rPr lang="hu-HU" sz="1000" b="1" dirty="0"/>
              <a:t>az orvosszakértő egy előre egyeztetett időpontban felkeresi a beteget,</a:t>
            </a:r>
            <a:r>
              <a:rPr lang="hu-HU" sz="1000" dirty="0"/>
              <a:t> és az ápolás helyszínén végzi el a vizsgálatot.</a:t>
            </a:r>
          </a:p>
          <a:p>
            <a:pPr algn="just"/>
            <a:r>
              <a:rPr lang="hu-HU" sz="1000" b="1" dirty="0"/>
              <a:t> </a:t>
            </a:r>
            <a:endParaRPr lang="hu-HU" sz="1000" dirty="0"/>
          </a:p>
          <a:p>
            <a:pPr algn="just"/>
            <a:r>
              <a:rPr lang="hu-HU" sz="1000" dirty="0"/>
              <a:t>8. Az egészségi állapot </a:t>
            </a:r>
            <a:r>
              <a:rPr lang="hu-HU" sz="1000" b="1" dirty="0"/>
              <a:t>irat alapján véleményezhető</a:t>
            </a:r>
            <a:r>
              <a:rPr lang="hu-HU" sz="1000" dirty="0"/>
              <a:t> minden olyan esetben, amikor a kezelőorvosi dokumentáció azt jelzi, hogy a kérelmező </a:t>
            </a:r>
            <a:r>
              <a:rPr lang="hu-HU" sz="1000" b="1" dirty="0"/>
              <a:t>állandó ápolásra szoruló fekvőbeteg.</a:t>
            </a:r>
            <a:endParaRPr lang="hu-HU" sz="1000" dirty="0"/>
          </a:p>
          <a:p>
            <a:pPr algn="just"/>
            <a:r>
              <a:rPr lang="hu-HU" sz="1000" b="1" dirty="0"/>
              <a:t> </a:t>
            </a:r>
            <a:endParaRPr lang="hu-HU" sz="1000" dirty="0"/>
          </a:p>
          <a:p>
            <a:pPr algn="just"/>
            <a:r>
              <a:rPr lang="hu-HU" sz="1000" dirty="0"/>
              <a:t>9. Az orvosszakértő a leletekkel és szakvéleményekkel igazolt egészségkárosodást a világ legtöbb fejlett országában alkalmazott táblázatok alapján minősíti. Ezek a táblázatok tartalmazzák a betegségek okozta károsodások különböző mértékeihez tartozó százalékos értékeket. </a:t>
            </a:r>
            <a:r>
              <a:rPr lang="hu-HU" sz="1000" b="1" dirty="0"/>
              <a:t>A vizsgálati leletekből – EKG, labor, légzésvizsgálati eredményekből – a táblázatok segítségével pontosan meg lehet állapítani a részkárosodások százalékos mértékét. </a:t>
            </a:r>
            <a:r>
              <a:rPr lang="hu-HU" sz="1000" dirty="0"/>
              <a:t>Az így kapott értékekből a szakértő matematikai számításokkal határozza meg az </a:t>
            </a:r>
            <a:r>
              <a:rPr lang="hu-HU" sz="1000" dirty="0" err="1"/>
              <a:t>össz-szervezeti</a:t>
            </a:r>
            <a:r>
              <a:rPr lang="hu-HU" sz="1000" dirty="0"/>
              <a:t> károsodást és a megmaradt egészségi állapotot. Az </a:t>
            </a:r>
            <a:r>
              <a:rPr lang="hu-HU" sz="1000" dirty="0" err="1"/>
              <a:t>össz-szervezeti</a:t>
            </a:r>
            <a:r>
              <a:rPr lang="hu-HU" sz="1000" dirty="0"/>
              <a:t> károsodás mértéke a 99 %-ot nem haladhatja meg. A táblázatokat és az </a:t>
            </a:r>
            <a:r>
              <a:rPr lang="hu-HU" sz="1000" dirty="0" err="1"/>
              <a:t>össz-szervezetei</a:t>
            </a:r>
            <a:r>
              <a:rPr lang="hu-HU" sz="1000" dirty="0"/>
              <a:t> károsodás kiszámításának módját a komplex minősítésre vonatkozó részletes szabályokról szóló </a:t>
            </a:r>
            <a:r>
              <a:rPr lang="hu-HU" sz="1000" b="1" dirty="0"/>
              <a:t>7/2012. (II. 14.) Nemzeti Erőforrás Minisztérium rendelet (a továbbiakban: NEFMI rendelt) tartalmazza. </a:t>
            </a:r>
            <a:r>
              <a:rPr lang="hu-HU" sz="1000" dirty="0"/>
              <a:t>A minősítés szabályait és az orvosi táblázatokat egy egyszerű internetes kereséssel minden érdeklődő megismerheti.</a:t>
            </a:r>
          </a:p>
          <a:p>
            <a:pPr algn="just"/>
            <a:r>
              <a:rPr lang="hu-HU" sz="1000" dirty="0"/>
              <a:t> </a:t>
            </a:r>
          </a:p>
          <a:p>
            <a:pPr algn="just"/>
            <a:r>
              <a:rPr lang="hu-HU" sz="1000" dirty="0"/>
              <a:t>10. Amennyiben az igénylő megmaradt </a:t>
            </a:r>
            <a:r>
              <a:rPr lang="hu-HU" sz="1000" b="1" dirty="0"/>
              <a:t>egészségi állapota meghaladja a 60 %-ot, </a:t>
            </a:r>
            <a:r>
              <a:rPr lang="hu-HU" sz="1000" dirty="0"/>
              <a:t>nem jogosult a megváltozott munkaképességűek ellátásra. Ha az </a:t>
            </a:r>
            <a:r>
              <a:rPr lang="hu-HU" sz="1000" b="1" dirty="0"/>
              <a:t>egészségi állapota 60 és 31 % közötti, </a:t>
            </a:r>
            <a:r>
              <a:rPr lang="hu-HU" sz="1000" dirty="0"/>
              <a:t>és foglalkoztatását egészségi körülmények nem akadályozzák, az orvosszakértő rehabilitációra tesz javaslatot. A </a:t>
            </a:r>
            <a:r>
              <a:rPr lang="hu-HU" sz="1000" b="1" dirty="0"/>
              <a:t>30 % alatti </a:t>
            </a:r>
            <a:r>
              <a:rPr lang="hu-HU" sz="1000" dirty="0"/>
              <a:t>megmaradt egészségi állapotú személyek kizárólag rokkantsági ellátást kaphatnak, tehát rehabilitációs ellátásra semmiképpen nem javasolhatók. Véleményében az orvosszakértő minden esetben nyilatkozik arról is, hogy a foglalkoztatást milyen tényezők korlátozhatják, a foglalkozási rehabilitáció során milyen egészségi körülményeket kell figyelembe venni.</a:t>
            </a:r>
            <a:endParaRPr lang="hu-HU" sz="1000" dirty="0">
              <a:effectLst/>
            </a:endParaRPr>
          </a:p>
        </p:txBody>
      </p:sp>
    </p:spTree>
    <p:extLst>
      <p:ext uri="{BB962C8B-B14F-4D97-AF65-F5344CB8AC3E}">
        <p14:creationId xmlns:p14="http://schemas.microsoft.com/office/powerpoint/2010/main" val="3739610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54156" y="-63839"/>
            <a:ext cx="7886700" cy="1325563"/>
          </a:xfrm>
        </p:spPr>
        <p:txBody>
          <a:bodyPr>
            <a:normAutofit/>
          </a:bodyPr>
          <a:lstStyle/>
          <a:p>
            <a:pPr algn="ctr"/>
            <a:r>
              <a:rPr lang="hu-HU" sz="3200" dirty="0" smtClean="0">
                <a:solidFill>
                  <a:schemeClr val="bg1"/>
                </a:solidFill>
                <a:latin typeface="Arial" panose="020B0604020202020204" pitchFamily="34" charset="0"/>
                <a:cs typeface="Arial" panose="020B0604020202020204" pitchFamily="34" charset="0"/>
              </a:rPr>
              <a:t>A foglalkozási rehabilitációs szakértő feladatai a komplex minősítés során</a:t>
            </a:r>
            <a:endParaRPr lang="hu-HU" sz="3200" dirty="0">
              <a:solidFill>
                <a:schemeClr val="bg1"/>
              </a:solidFill>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134838" y="3742723"/>
            <a:ext cx="7456234" cy="3731559"/>
          </a:xfrm>
          <a:prstGeom prst="rect">
            <a:avLst/>
          </a:prstGeom>
        </p:spPr>
        <p:txBody>
          <a:bodyPr>
            <a:normAutofit/>
          </a:bodyPr>
          <a:lstStyle/>
          <a:p>
            <a:endParaRPr lang="hu-HU" dirty="0" smtClean="0"/>
          </a:p>
          <a:p>
            <a:endParaRPr lang="hu-HU" sz="2100" b="1" dirty="0"/>
          </a:p>
          <a:p>
            <a:endParaRPr lang="hu-HU" sz="2100" b="1" cap="none" dirty="0"/>
          </a:p>
        </p:txBody>
      </p:sp>
      <p:sp>
        <p:nvSpPr>
          <p:cNvPr id="7" name="Téglalap 6"/>
          <p:cNvSpPr/>
          <p:nvPr/>
        </p:nvSpPr>
        <p:spPr>
          <a:xfrm>
            <a:off x="0" y="1117791"/>
            <a:ext cx="9144000" cy="6186309"/>
          </a:xfrm>
          <a:prstGeom prst="rect">
            <a:avLst/>
          </a:prstGeom>
        </p:spPr>
        <p:txBody>
          <a:bodyPr wrap="square">
            <a:spAutoFit/>
          </a:bodyPr>
          <a:lstStyle/>
          <a:p>
            <a:endParaRPr lang="hu-HU" altLang="hu-HU" dirty="0">
              <a:latin typeface="Arial" panose="020B0604020202020204" pitchFamily="34" charset="0"/>
              <a:cs typeface="Arial" panose="020B0604020202020204" pitchFamily="34" charset="0"/>
            </a:endParaRPr>
          </a:p>
          <a:p>
            <a:r>
              <a:rPr lang="hu-HU" altLang="hu-HU" b="1" dirty="0">
                <a:latin typeface="Arial" panose="020B0604020202020204" pitchFamily="34" charset="0"/>
                <a:cs typeface="Arial" panose="020B0604020202020204" pitchFamily="34" charset="0"/>
              </a:rPr>
              <a:t>Vizsgálni szükséges:</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első jelentkező vagy soros vizsgálatra érkezett,</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egészségi problémája milyen mértékben befolyásolja munkavégzését, munkahelykeresését, </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egészségkárosodás-mértékének változása (orvosi beavatkozás vagy gyógykezelés szükségessége)</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az orvos által javasolt rehabilitáció időtartama, </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a munkavégzéshez kapcsolódó, az egészségi állapottal összefüggésben lévő kizáró és korlátozó tényezők megléte</a:t>
            </a:r>
            <a:r>
              <a:rPr lang="hu-HU" altLang="hu-HU" dirty="0" smtClean="0">
                <a:latin typeface="Arial" panose="020B0604020202020204" pitchFamily="34" charset="0"/>
                <a:cs typeface="Arial" panose="020B0604020202020204" pitchFamily="34" charset="0"/>
              </a:rPr>
              <a:t>.</a:t>
            </a:r>
          </a:p>
          <a:p>
            <a:endParaRPr lang="hu-HU" altLang="hu-HU" dirty="0">
              <a:latin typeface="Arial" panose="020B0604020202020204" pitchFamily="34" charset="0"/>
              <a:cs typeface="Arial" panose="020B0604020202020204" pitchFamily="34" charset="0"/>
            </a:endParaRPr>
          </a:p>
          <a:p>
            <a:endParaRPr lang="hu-HU" b="1" dirty="0"/>
          </a:p>
          <a:p>
            <a:pPr>
              <a:buFontTx/>
              <a:buNone/>
            </a:pPr>
            <a:r>
              <a:rPr lang="hu-HU" altLang="hu-HU" b="1" dirty="0">
                <a:latin typeface="Arial" panose="020B0604020202020204" pitchFamily="34" charset="0"/>
                <a:cs typeface="Arial" panose="020B0604020202020204" pitchFamily="34" charset="0"/>
              </a:rPr>
              <a:t>A felkészülés </a:t>
            </a:r>
            <a:r>
              <a:rPr lang="hu-HU" altLang="hu-HU" b="1" dirty="0" smtClean="0">
                <a:latin typeface="Arial" panose="020B0604020202020204" pitchFamily="34" charset="0"/>
                <a:cs typeface="Arial" panose="020B0604020202020204" pitchFamily="34" charset="0"/>
              </a:rPr>
              <a:t>során </a:t>
            </a:r>
            <a:r>
              <a:rPr lang="hu-HU" altLang="hu-HU" b="1" dirty="0">
                <a:latin typeface="Arial" panose="020B0604020202020204" pitchFamily="34" charset="0"/>
                <a:cs typeface="Arial" panose="020B0604020202020204" pitchFamily="34" charset="0"/>
              </a:rPr>
              <a:t>a következő dokumentumokat kell vizsgálnia a foglalkoztatási szakértőnek:</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a foglalkozás-egészségügyi orvosának tájékoztatóját, ha az igénylő foglalkoztatási jogviszonyban áll,</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az igénylő nyilatkozatát,</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a szakértői eljárásban keletkezett dokumentumokat,</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egyéb előzményeket,</a:t>
            </a:r>
          </a:p>
          <a:p>
            <a:pPr marL="285750" indent="-285750">
              <a:buFont typeface="Arial" panose="020B0604020202020204" pitchFamily="34" charset="0"/>
              <a:buChar char="•"/>
            </a:pPr>
            <a:r>
              <a:rPr lang="hu-HU" altLang="hu-HU" dirty="0">
                <a:latin typeface="Arial" panose="020B0604020202020204" pitchFamily="34" charset="0"/>
                <a:cs typeface="Arial" panose="020B0604020202020204" pitchFamily="34" charset="0"/>
              </a:rPr>
              <a:t>előző foglalkozási rehabilitációs időszak tapasztalatait.</a:t>
            </a:r>
          </a:p>
          <a:p>
            <a:endParaRPr lang="hu-HU" b="1" dirty="0"/>
          </a:p>
          <a:p>
            <a:endParaRPr lang="hu-HU" alt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505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72174" y="438448"/>
            <a:ext cx="7802959" cy="494444"/>
          </a:xfrm>
        </p:spPr>
        <p:txBody>
          <a:bodyPr>
            <a:noAutofit/>
          </a:bodyPr>
          <a:lstStyle/>
          <a:p>
            <a:pPr algn="ctr"/>
            <a:r>
              <a:rPr lang="hu-HU" sz="3200" dirty="0" smtClean="0">
                <a:solidFill>
                  <a:schemeClr val="bg1"/>
                </a:solidFill>
                <a:latin typeface="Arial" panose="020B0604020202020204" pitchFamily="34" charset="0"/>
                <a:cs typeface="Arial" panose="020B0604020202020204" pitchFamily="34" charset="0"/>
              </a:rPr>
              <a:t>FOGLALKOZÁSI REHAB. SZAKÉRTŐ</a:t>
            </a:r>
            <a:br>
              <a:rPr lang="hu-HU" sz="3200" dirty="0" smtClean="0">
                <a:solidFill>
                  <a:schemeClr val="bg1"/>
                </a:solidFill>
                <a:latin typeface="Arial" panose="020B0604020202020204" pitchFamily="34" charset="0"/>
                <a:cs typeface="Arial" panose="020B0604020202020204" pitchFamily="34" charset="0"/>
              </a:rPr>
            </a:br>
            <a:r>
              <a:rPr lang="hu-HU" sz="3200" dirty="0" smtClean="0">
                <a:solidFill>
                  <a:schemeClr val="bg1"/>
                </a:solidFill>
                <a:latin typeface="Arial" panose="020B0604020202020204" pitchFamily="34" charset="0"/>
                <a:cs typeface="Arial" panose="020B0604020202020204" pitchFamily="34" charset="0"/>
              </a:rPr>
              <a:t>Minősítési szempontok</a:t>
            </a:r>
            <a:endParaRPr lang="hu-HU" sz="3200" dirty="0">
              <a:solidFill>
                <a:schemeClr val="bg1"/>
              </a:solidFill>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1653" y="1349111"/>
            <a:ext cx="9143999" cy="5792307"/>
          </a:xfrm>
          <a:prstGeom prst="rect">
            <a:avLst/>
          </a:prstGeom>
        </p:spPr>
        <p:txBody>
          <a:bodyPr>
            <a:normAutofit fontScale="70000" lnSpcReduction="20000"/>
          </a:bodyPr>
          <a:lstStyle/>
          <a:p>
            <a:pPr marL="0" indent="0">
              <a:spcBef>
                <a:spcPts val="1200"/>
              </a:spcBef>
              <a:buNone/>
            </a:pPr>
            <a:r>
              <a:rPr lang="hu-HU" b="1" cap="none" dirty="0" smtClean="0">
                <a:latin typeface="Arial" panose="020B0604020202020204" pitchFamily="34" charset="0"/>
                <a:cs typeface="Arial" panose="020B0604020202020204" pitchFamily="34" charset="0"/>
              </a:rPr>
              <a:t>1. Foglalkoztatási előzmények értékelése</a:t>
            </a:r>
          </a:p>
          <a:p>
            <a:pPr marL="0" indent="0">
              <a:spcBef>
                <a:spcPts val="1200"/>
              </a:spcBef>
              <a:buNone/>
            </a:pPr>
            <a:r>
              <a:rPr lang="hu-HU" b="1" cap="none" dirty="0" smtClean="0">
                <a:latin typeface="Arial" panose="020B0604020202020204" pitchFamily="34" charset="0"/>
                <a:cs typeface="Arial" panose="020B0604020202020204" pitchFamily="34" charset="0"/>
              </a:rPr>
              <a:t>2. Képzettség, tanulmányi előzmények értékelése</a:t>
            </a:r>
          </a:p>
          <a:p>
            <a:pPr marL="0" indent="0">
              <a:spcBef>
                <a:spcPts val="1200"/>
              </a:spcBef>
              <a:buNone/>
            </a:pPr>
            <a:r>
              <a:rPr lang="hu-HU" b="1" cap="none" dirty="0" smtClean="0">
                <a:latin typeface="Arial" panose="020B0604020202020204" pitchFamily="34" charset="0"/>
                <a:cs typeface="Arial" panose="020B0604020202020204" pitchFamily="34" charset="0"/>
              </a:rPr>
              <a:t>3. Személyes érdeklődésének összhangja a foglalkoztatási lehetőségekkel</a:t>
            </a:r>
          </a:p>
          <a:p>
            <a:pPr marL="0" indent="0">
              <a:spcBef>
                <a:spcPts val="1200"/>
              </a:spcBef>
              <a:buNone/>
            </a:pPr>
            <a:r>
              <a:rPr lang="hu-HU" b="1" cap="none" dirty="0" smtClean="0">
                <a:latin typeface="Arial" panose="020B0604020202020204" pitchFamily="34" charset="0"/>
                <a:cs typeface="Arial" panose="020B0604020202020204" pitchFamily="34" charset="0"/>
              </a:rPr>
              <a:t>4. Életpálya karaktere, munkára szocializáltsága, életútjának értékelése</a:t>
            </a:r>
          </a:p>
          <a:p>
            <a:pPr marL="0" indent="0">
              <a:spcBef>
                <a:spcPts val="1200"/>
              </a:spcBef>
              <a:buNone/>
            </a:pPr>
            <a:r>
              <a:rPr lang="hu-HU" b="1" cap="none" dirty="0" smtClean="0">
                <a:latin typeface="Arial" panose="020B0604020202020204" pitchFamily="34" charset="0"/>
                <a:cs typeface="Arial" panose="020B0604020202020204" pitchFamily="34" charset="0"/>
              </a:rPr>
              <a:t>5. Életkora</a:t>
            </a:r>
          </a:p>
          <a:p>
            <a:pPr marL="0" indent="0">
              <a:spcBef>
                <a:spcPts val="1200"/>
              </a:spcBef>
              <a:buNone/>
            </a:pPr>
            <a:r>
              <a:rPr lang="hu-HU" b="1" cap="none" dirty="0" smtClean="0">
                <a:solidFill>
                  <a:srgbClr val="0070C0"/>
                </a:solidFill>
                <a:latin typeface="Arial" panose="020B0604020202020204" pitchFamily="34" charset="0"/>
                <a:cs typeface="Arial" panose="020B0604020202020204" pitchFamily="34" charset="0"/>
              </a:rPr>
              <a:t>6. Mobilitási képessége, lehetősége, lakóhely-munkahely</a:t>
            </a:r>
          </a:p>
          <a:p>
            <a:pPr marL="0" indent="0">
              <a:spcBef>
                <a:spcPts val="1200"/>
              </a:spcBef>
              <a:buNone/>
            </a:pPr>
            <a:r>
              <a:rPr lang="hu-HU" b="1" cap="none" dirty="0" smtClean="0">
                <a:solidFill>
                  <a:srgbClr val="0070C0"/>
                </a:solidFill>
                <a:latin typeface="Arial" panose="020B0604020202020204" pitchFamily="34" charset="0"/>
                <a:cs typeface="Arial" panose="020B0604020202020204" pitchFamily="34" charset="0"/>
              </a:rPr>
              <a:t>7. Speciális foglalkoztatási feltételek szükségesek</a:t>
            </a:r>
          </a:p>
          <a:p>
            <a:pPr marL="0" indent="0">
              <a:spcBef>
                <a:spcPts val="1200"/>
              </a:spcBef>
              <a:buNone/>
            </a:pPr>
            <a:r>
              <a:rPr lang="hu-HU" b="1" cap="none" dirty="0" smtClean="0">
                <a:solidFill>
                  <a:srgbClr val="0070C0"/>
                </a:solidFill>
                <a:latin typeface="Arial" panose="020B0604020202020204" pitchFamily="34" charset="0"/>
                <a:cs typeface="Arial" panose="020B0604020202020204" pitchFamily="34" charset="0"/>
              </a:rPr>
              <a:t>8. Munkahelyi terhelhetőség</a:t>
            </a:r>
          </a:p>
          <a:p>
            <a:pPr marL="0" indent="0">
              <a:spcBef>
                <a:spcPts val="1200"/>
              </a:spcBef>
              <a:buNone/>
            </a:pPr>
            <a:r>
              <a:rPr lang="hu-HU" b="1" cap="none" dirty="0" smtClean="0">
                <a:latin typeface="Arial" panose="020B0604020202020204" pitchFamily="34" charset="0"/>
                <a:cs typeface="Arial" panose="020B0604020202020204" pitchFamily="34" charset="0"/>
              </a:rPr>
              <a:t>9. Egyéb hátrányos helyzetű csoporthoz tartozás</a:t>
            </a:r>
          </a:p>
          <a:p>
            <a:pPr marL="0" indent="0">
              <a:spcBef>
                <a:spcPts val="1200"/>
              </a:spcBef>
              <a:buNone/>
            </a:pPr>
            <a:r>
              <a:rPr lang="hu-HU" b="1" cap="none" dirty="0" smtClean="0">
                <a:latin typeface="Arial" panose="020B0604020202020204" pitchFamily="34" charset="0"/>
                <a:cs typeface="Arial" panose="020B0604020202020204" pitchFamily="34" charset="0"/>
              </a:rPr>
              <a:t>10. Életmód</a:t>
            </a:r>
          </a:p>
          <a:p>
            <a:pPr marL="0" indent="0">
              <a:spcBef>
                <a:spcPts val="1200"/>
              </a:spcBef>
              <a:buNone/>
            </a:pPr>
            <a:r>
              <a:rPr lang="hu-HU" b="1" cap="none" dirty="0" smtClean="0">
                <a:latin typeface="Arial" panose="020B0604020202020204" pitchFamily="34" charset="0"/>
                <a:cs typeface="Arial" panose="020B0604020202020204" pitchFamily="34" charset="0"/>
              </a:rPr>
              <a:t>11. Egyéb akadályozó tényezők</a:t>
            </a:r>
          </a:p>
          <a:p>
            <a:pPr marL="0" indent="0">
              <a:spcBef>
                <a:spcPts val="1200"/>
              </a:spcBef>
              <a:buNone/>
            </a:pPr>
            <a:r>
              <a:rPr lang="hu-HU" b="1" cap="none" dirty="0" smtClean="0">
                <a:solidFill>
                  <a:srgbClr val="0070C0"/>
                </a:solidFill>
                <a:latin typeface="Arial" panose="020B0604020202020204" pitchFamily="34" charset="0"/>
                <a:cs typeface="Arial" panose="020B0604020202020204" pitchFamily="34" charset="0"/>
              </a:rPr>
              <a:t>12</a:t>
            </a:r>
            <a:r>
              <a:rPr lang="hu-HU" b="1" cap="none" dirty="0" smtClean="0">
                <a:latin typeface="Arial" panose="020B0604020202020204" pitchFamily="34" charset="0"/>
                <a:cs typeface="Arial" panose="020B0604020202020204" pitchFamily="34" charset="0"/>
              </a:rPr>
              <a:t>. </a:t>
            </a:r>
            <a:r>
              <a:rPr lang="hu-HU" b="1" cap="none" dirty="0" smtClean="0">
                <a:solidFill>
                  <a:srgbClr val="0070C0"/>
                </a:solidFill>
                <a:latin typeface="Arial" panose="020B0604020202020204" pitchFamily="34" charset="0"/>
                <a:cs typeface="Arial" panose="020B0604020202020204" pitchFamily="34" charset="0"/>
              </a:rPr>
              <a:t>Meglévő, felajánlható foglalkozás munkaerő-piaci pozíciója</a:t>
            </a:r>
          </a:p>
          <a:p>
            <a:pPr marL="0" indent="0">
              <a:spcBef>
                <a:spcPts val="1200"/>
              </a:spcBef>
              <a:buNone/>
            </a:pPr>
            <a:r>
              <a:rPr lang="hu-HU" b="1" cap="none" dirty="0" smtClean="0">
                <a:solidFill>
                  <a:srgbClr val="0070C0"/>
                </a:solidFill>
                <a:latin typeface="Arial" panose="020B0604020202020204" pitchFamily="34" charset="0"/>
                <a:cs typeface="Arial" panose="020B0604020202020204" pitchFamily="34" charset="0"/>
              </a:rPr>
              <a:t>13. Foglalkoztatási lehetőségek, munkáltatók</a:t>
            </a:r>
          </a:p>
          <a:p>
            <a:pPr marL="0" indent="0">
              <a:spcBef>
                <a:spcPts val="1200"/>
              </a:spcBef>
              <a:buNone/>
            </a:pPr>
            <a:r>
              <a:rPr lang="hu-HU" b="1" cap="none" dirty="0" smtClean="0">
                <a:solidFill>
                  <a:srgbClr val="0070C0"/>
                </a:solidFill>
                <a:latin typeface="Arial" panose="020B0604020202020204" pitchFamily="34" charset="0"/>
                <a:cs typeface="Arial" panose="020B0604020202020204" pitchFamily="34" charset="0"/>
              </a:rPr>
              <a:t>14. Térség foglalkoztatási helyzete, perspektívák</a:t>
            </a:r>
          </a:p>
          <a:p>
            <a:pPr marL="0" indent="0">
              <a:spcBef>
                <a:spcPts val="1200"/>
              </a:spcBef>
              <a:buNone/>
            </a:pPr>
            <a:r>
              <a:rPr lang="hu-HU" b="1" cap="none" dirty="0" smtClean="0">
                <a:solidFill>
                  <a:srgbClr val="0070C0"/>
                </a:solidFill>
                <a:latin typeface="Arial" panose="020B0604020202020204" pitchFamily="34" charset="0"/>
                <a:cs typeface="Arial" panose="020B0604020202020204" pitchFamily="34" charset="0"/>
              </a:rPr>
              <a:t>15. Foglalkoztatás esetén igénybe vehető kedvezmények, támogatások</a:t>
            </a:r>
            <a:endParaRPr lang="hu-HU" b="1" cap="non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846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81050" y="-26226"/>
            <a:ext cx="7886700" cy="1325563"/>
          </a:xfrm>
        </p:spPr>
        <p:txBody>
          <a:bodyPr>
            <a:normAutofit/>
          </a:bodyPr>
          <a:lstStyle/>
          <a:p>
            <a:r>
              <a:rPr lang="hu-HU" sz="4000" dirty="0" smtClean="0">
                <a:solidFill>
                  <a:schemeClr val="bg1"/>
                </a:solidFill>
                <a:latin typeface="Arial" panose="020B0604020202020204" pitchFamily="34" charset="0"/>
                <a:cs typeface="Arial" panose="020B0604020202020204" pitchFamily="34" charset="0"/>
              </a:rPr>
              <a:t>Szociális rehabilitációs javaslat</a:t>
            </a:r>
            <a:endParaRPr lang="hu-HU" sz="4000" dirty="0">
              <a:solidFill>
                <a:schemeClr val="bg1"/>
              </a:solidFill>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4724400" y="1579795"/>
            <a:ext cx="4424559" cy="5061744"/>
          </a:xfrm>
          <a:prstGeom prst="rect">
            <a:avLst/>
          </a:prstGeom>
        </p:spPr>
        <p:txBody>
          <a:bodyPr>
            <a:normAutofit fontScale="77500" lnSpcReduction="20000"/>
          </a:bodyPr>
          <a:lstStyle/>
          <a:p>
            <a:pPr marL="0" indent="0">
              <a:buNone/>
            </a:pPr>
            <a:r>
              <a:rPr lang="hu-HU" sz="3100" b="1" u="sng" dirty="0" smtClean="0">
                <a:solidFill>
                  <a:schemeClr val="tx1"/>
                </a:solidFill>
                <a:latin typeface="Arial" panose="020B0604020202020204" pitchFamily="34" charset="0"/>
                <a:cs typeface="Arial" panose="020B0604020202020204" pitchFamily="34" charset="0"/>
              </a:rPr>
              <a:t>Megállapítja</a:t>
            </a:r>
            <a:r>
              <a:rPr lang="hu-HU" b="1" u="sng" dirty="0" smtClean="0">
                <a:solidFill>
                  <a:schemeClr val="tx1"/>
                </a:solidFill>
                <a:latin typeface="Arial" panose="020B0604020202020204" pitchFamily="34" charset="0"/>
                <a:cs typeface="Arial" panose="020B0604020202020204" pitchFamily="34" charset="0"/>
              </a:rPr>
              <a:t>:</a:t>
            </a:r>
            <a:endParaRPr lang="hu-HU" b="1" u="sng" dirty="0">
              <a:solidFill>
                <a:schemeClr val="tx1"/>
              </a:solidFill>
              <a:latin typeface="Arial" panose="020B0604020202020204" pitchFamily="34" charset="0"/>
              <a:cs typeface="Arial" panose="020B0604020202020204" pitchFamily="34" charset="0"/>
            </a:endParaRPr>
          </a:p>
          <a:p>
            <a:pPr>
              <a:lnSpc>
                <a:spcPct val="110000"/>
              </a:lnSpc>
            </a:pPr>
            <a:r>
              <a:rPr lang="hu-HU" sz="2600" dirty="0">
                <a:latin typeface="Arial" panose="020B0604020202020204" pitchFamily="34" charset="0"/>
                <a:cs typeface="Arial" panose="020B0604020202020204" pitchFamily="34" charset="0"/>
              </a:rPr>
              <a:t>A rehabilitációhoz szükséges szociális szükségleteket.</a:t>
            </a:r>
          </a:p>
          <a:p>
            <a:pPr>
              <a:lnSpc>
                <a:spcPct val="110000"/>
              </a:lnSpc>
            </a:pPr>
            <a:r>
              <a:rPr lang="hu-HU" sz="2600" dirty="0">
                <a:latin typeface="Arial" panose="020B0604020202020204" pitchFamily="34" charset="0"/>
                <a:cs typeface="Arial" panose="020B0604020202020204" pitchFamily="34" charset="0"/>
              </a:rPr>
              <a:t>A javasolt szociális ellátások, szociális szolgáltatók körét</a:t>
            </a:r>
          </a:p>
          <a:p>
            <a:pPr>
              <a:lnSpc>
                <a:spcPct val="110000"/>
              </a:lnSpc>
            </a:pPr>
            <a:r>
              <a:rPr lang="hu-HU" sz="2600" dirty="0">
                <a:latin typeface="Arial" panose="020B0604020202020204" pitchFamily="34" charset="0"/>
                <a:cs typeface="Arial" panose="020B0604020202020204" pitchFamily="34" charset="0"/>
              </a:rPr>
              <a:t>A foglalkozási rehabilitáció megvalósításához szükséges </a:t>
            </a:r>
            <a:r>
              <a:rPr lang="hu-HU" sz="2600" dirty="0" smtClean="0">
                <a:latin typeface="Arial" panose="020B0604020202020204" pitchFamily="34" charset="0"/>
                <a:cs typeface="Arial" panose="020B0604020202020204" pitchFamily="34" charset="0"/>
              </a:rPr>
              <a:t>szociális </a:t>
            </a:r>
            <a:r>
              <a:rPr lang="hu-HU" sz="2600" dirty="0">
                <a:latin typeface="Arial" panose="020B0604020202020204" pitchFamily="34" charset="0"/>
                <a:cs typeface="Arial" panose="020B0604020202020204" pitchFamily="34" charset="0"/>
              </a:rPr>
              <a:t>rehabilitáció időtartamát.</a:t>
            </a:r>
          </a:p>
          <a:p>
            <a:pPr>
              <a:lnSpc>
                <a:spcPct val="110000"/>
              </a:lnSpc>
            </a:pPr>
            <a:r>
              <a:rPr lang="hu-HU" sz="2600" dirty="0">
                <a:latin typeface="Arial" panose="020B0604020202020204" pitchFamily="34" charset="0"/>
                <a:cs typeface="Arial" panose="020B0604020202020204" pitchFamily="34" charset="0"/>
              </a:rPr>
              <a:t>Megadja  a javasolt lakóhely-közeli szociális szolgáltatók nevét, címét, elérhetőségét</a:t>
            </a:r>
          </a:p>
          <a:p>
            <a:pPr>
              <a:lnSpc>
                <a:spcPct val="110000"/>
              </a:lnSpc>
            </a:pPr>
            <a:r>
              <a:rPr lang="hu-HU" sz="2600" dirty="0">
                <a:latin typeface="Arial" panose="020B0604020202020204" pitchFamily="34" charset="0"/>
                <a:cs typeface="Arial" panose="020B0604020202020204" pitchFamily="34" charset="0"/>
              </a:rPr>
              <a:t>Tájékoztatást nyújt a foglalkozási rehabilitációhoz szükséges szociális ellátásokról, azok igénybevételének lehetőségeiről</a:t>
            </a:r>
          </a:p>
          <a:p>
            <a:pPr marL="0" indent="0">
              <a:buNone/>
            </a:pPr>
            <a:endParaRPr lang="hu-HU" dirty="0">
              <a:latin typeface="Arial" panose="020B0604020202020204" pitchFamily="34" charset="0"/>
              <a:cs typeface="Arial" panose="020B0604020202020204" pitchFamily="34" charset="0"/>
            </a:endParaRPr>
          </a:p>
        </p:txBody>
      </p:sp>
      <p:sp>
        <p:nvSpPr>
          <p:cNvPr id="4" name="Tartalom helye 2"/>
          <p:cNvSpPr txBox="1">
            <a:spLocks/>
          </p:cNvSpPr>
          <p:nvPr/>
        </p:nvSpPr>
        <p:spPr>
          <a:xfrm>
            <a:off x="226281" y="1494070"/>
            <a:ext cx="4360332" cy="5061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u="sng" dirty="0" smtClean="0">
                <a:latin typeface="Arial" panose="020B0604020202020204" pitchFamily="34" charset="0"/>
                <a:cs typeface="Arial" panose="020B0604020202020204" pitchFamily="34" charset="0"/>
              </a:rPr>
              <a:t>Minősítési </a:t>
            </a:r>
            <a:r>
              <a:rPr lang="hu-HU" sz="2400" b="1" u="sng" dirty="0">
                <a:latin typeface="Arial" panose="020B0604020202020204" pitchFamily="34" charset="0"/>
                <a:cs typeface="Arial" panose="020B0604020202020204" pitchFamily="34" charset="0"/>
              </a:rPr>
              <a:t>szempontok</a:t>
            </a:r>
          </a:p>
          <a:p>
            <a:pPr marL="0" indent="0">
              <a:buNone/>
            </a:pPr>
            <a:r>
              <a:rPr lang="hu-HU" sz="2000" dirty="0" smtClean="0">
                <a:latin typeface="Arial" panose="020B0604020202020204" pitchFamily="34" charset="0"/>
                <a:cs typeface="Arial" panose="020B0604020202020204" pitchFamily="34" charset="0"/>
              </a:rPr>
              <a:t>1. önellátás, önkiszolgálás szociális háttere</a:t>
            </a:r>
          </a:p>
          <a:p>
            <a:pPr marL="0" indent="0">
              <a:buNone/>
            </a:pPr>
            <a:r>
              <a:rPr lang="hu-HU" sz="2000" dirty="0" smtClean="0">
                <a:latin typeface="Arial" panose="020B0604020202020204" pitchFamily="34" charset="0"/>
                <a:cs typeface="Arial" panose="020B0604020202020204" pitchFamily="34" charset="0"/>
              </a:rPr>
              <a:t>2. napi feladatok ellátása</a:t>
            </a:r>
          </a:p>
          <a:p>
            <a:pPr marL="0" indent="0">
              <a:buNone/>
            </a:pPr>
            <a:r>
              <a:rPr lang="hu-HU" sz="2000" dirty="0" smtClean="0">
                <a:latin typeface="Arial" panose="020B0604020202020204" pitchFamily="34" charset="0"/>
                <a:cs typeface="Arial" panose="020B0604020202020204" pitchFamily="34" charset="0"/>
              </a:rPr>
              <a:t>3. kommunikáció</a:t>
            </a:r>
          </a:p>
          <a:p>
            <a:pPr marL="0" indent="0">
              <a:buNone/>
            </a:pPr>
            <a:r>
              <a:rPr lang="hu-HU" sz="2000" dirty="0" smtClean="0">
                <a:latin typeface="Arial" panose="020B0604020202020204" pitchFamily="34" charset="0"/>
                <a:cs typeface="Arial" panose="020B0604020202020204" pitchFamily="34" charset="0"/>
              </a:rPr>
              <a:t>4. motiváció, attitűdök</a:t>
            </a:r>
          </a:p>
          <a:p>
            <a:pPr marL="0" indent="0">
              <a:buNone/>
            </a:pPr>
            <a:r>
              <a:rPr lang="hu-HU" sz="2000" dirty="0" smtClean="0">
                <a:latin typeface="Arial" panose="020B0604020202020204" pitchFamily="34" charset="0"/>
                <a:cs typeface="Arial" panose="020B0604020202020204" pitchFamily="34" charset="0"/>
              </a:rPr>
              <a:t>5. életvezetés, önálló életvitel</a:t>
            </a:r>
          </a:p>
          <a:p>
            <a:pPr marL="0" indent="0">
              <a:buNone/>
            </a:pPr>
            <a:r>
              <a:rPr lang="hu-HU" sz="2000" dirty="0" smtClean="0">
                <a:latin typeface="Arial" panose="020B0604020202020204" pitchFamily="34" charset="0"/>
                <a:cs typeface="Arial" panose="020B0604020202020204" pitchFamily="34" charset="0"/>
              </a:rPr>
              <a:t>6. probléma megoldási képesség, alkalmazkodás a változáshoz</a:t>
            </a:r>
          </a:p>
          <a:p>
            <a:pPr marL="0" indent="0">
              <a:buNone/>
            </a:pPr>
            <a:r>
              <a:rPr lang="hu-HU" sz="2000" dirty="0" smtClean="0">
                <a:latin typeface="Arial" panose="020B0604020202020204" pitchFamily="34" charset="0"/>
                <a:cs typeface="Arial" panose="020B0604020202020204" pitchFamily="34" charset="0"/>
              </a:rPr>
              <a:t>7. mobilitás</a:t>
            </a:r>
          </a:p>
          <a:p>
            <a:pPr marL="0" indent="0">
              <a:buNone/>
            </a:pPr>
            <a:r>
              <a:rPr lang="hu-HU" sz="2000" dirty="0" smtClean="0">
                <a:latin typeface="Arial" panose="020B0604020202020204" pitchFamily="34" charset="0"/>
                <a:cs typeface="Arial" panose="020B0604020202020204" pitchFamily="34" charset="0"/>
              </a:rPr>
              <a:t>8. érzelmi kapcsolatok</a:t>
            </a:r>
          </a:p>
          <a:p>
            <a:pPr marL="0" indent="0">
              <a:buNone/>
            </a:pPr>
            <a:r>
              <a:rPr lang="hu-HU" sz="2000" dirty="0" smtClean="0">
                <a:latin typeface="Arial" panose="020B0604020202020204" pitchFamily="34" charset="0"/>
                <a:cs typeface="Arial" panose="020B0604020202020204" pitchFamily="34" charset="0"/>
              </a:rPr>
              <a:t>9. családi kapcsolatok, közösségi kapcsolatok</a:t>
            </a:r>
          </a:p>
          <a:p>
            <a:pPr marL="0" indent="0">
              <a:buNone/>
            </a:pPr>
            <a:r>
              <a:rPr lang="hu-HU" sz="2000" dirty="0" smtClean="0">
                <a:latin typeface="Arial" panose="020B0604020202020204" pitchFamily="34" charset="0"/>
                <a:cs typeface="Arial" panose="020B0604020202020204" pitchFamily="34" charset="0"/>
              </a:rPr>
              <a:t>0. családtagok ellátása</a:t>
            </a:r>
          </a:p>
          <a:p>
            <a:endParaRPr lang="hu-H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622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488973" y="224666"/>
            <a:ext cx="6683765" cy="721982"/>
          </a:xfrm>
        </p:spPr>
        <p:txBody>
          <a:bodyPr>
            <a:noAutofit/>
          </a:bodyPr>
          <a:lstStyle/>
          <a:p>
            <a:pPr algn="ctr"/>
            <a:r>
              <a:rPr lang="hu-HU" sz="3200" dirty="0">
                <a:solidFill>
                  <a:schemeClr val="bg1"/>
                </a:solidFill>
                <a:latin typeface="Arial" panose="020B0604020202020204" pitchFamily="34" charset="0"/>
                <a:cs typeface="Arial" panose="020B0604020202020204" pitchFamily="34" charset="0"/>
              </a:rPr>
              <a:t>A szakértői munka menete</a:t>
            </a:r>
            <a:br>
              <a:rPr lang="hu-HU" sz="3200" dirty="0">
                <a:solidFill>
                  <a:schemeClr val="bg1"/>
                </a:solidFill>
                <a:latin typeface="Arial" panose="020B0604020202020204" pitchFamily="34" charset="0"/>
                <a:cs typeface="Arial" panose="020B0604020202020204" pitchFamily="34" charset="0"/>
              </a:rPr>
            </a:br>
            <a:r>
              <a:rPr lang="hu-HU" sz="3200" dirty="0" smtClean="0">
                <a:solidFill>
                  <a:schemeClr val="bg1"/>
                </a:solidFill>
                <a:latin typeface="Arial" panose="020B0604020202020204" pitchFamily="34" charset="0"/>
                <a:cs typeface="Arial" panose="020B0604020202020204" pitchFamily="34" charset="0"/>
              </a:rPr>
              <a:t>foglalkozási/ </a:t>
            </a:r>
            <a:r>
              <a:rPr lang="hu-HU" sz="3200" dirty="0">
                <a:solidFill>
                  <a:schemeClr val="bg1"/>
                </a:solidFill>
                <a:latin typeface="Arial" panose="020B0604020202020204" pitchFamily="34" charset="0"/>
                <a:cs typeface="Arial" panose="020B0604020202020204" pitchFamily="34" charset="0"/>
              </a:rPr>
              <a:t>szociális szakértő</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61738262"/>
              </p:ext>
            </p:extLst>
          </p:nvPr>
        </p:nvGraphicFramePr>
        <p:xfrm>
          <a:off x="-153505" y="1464470"/>
          <a:ext cx="9194006" cy="3243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églalap 2"/>
          <p:cNvSpPr/>
          <p:nvPr/>
        </p:nvSpPr>
        <p:spPr>
          <a:xfrm>
            <a:off x="470538" y="4514850"/>
            <a:ext cx="8569963" cy="2339102"/>
          </a:xfrm>
          <a:prstGeom prst="rect">
            <a:avLst/>
          </a:prstGeom>
        </p:spPr>
        <p:txBody>
          <a:bodyPr wrap="square">
            <a:spAutoFit/>
          </a:bodyPr>
          <a:lstStyle/>
          <a:p>
            <a:pPr eaLnBrk="0" fontAlgn="base" hangingPunct="0">
              <a:spcAft>
                <a:spcPts val="600"/>
              </a:spcAft>
            </a:pPr>
            <a:r>
              <a:rPr lang="hu-HU" b="1" dirty="0">
                <a:latin typeface="Arial" panose="020B0604020202020204" pitchFamily="34" charset="0"/>
                <a:cs typeface="Arial" panose="020B0604020202020204" pitchFamily="34" charset="0"/>
              </a:rPr>
              <a:t>A REHABILITÁCIÓS JAVASLAT </a:t>
            </a:r>
            <a:r>
              <a:rPr lang="hu-HU" b="1" dirty="0" smtClean="0">
                <a:latin typeface="Arial" panose="020B0604020202020204" pitchFamily="34" charset="0"/>
                <a:cs typeface="Arial" panose="020B0604020202020204" pitchFamily="34" charset="0"/>
              </a:rPr>
              <a:t>(B1, C1) esetén </a:t>
            </a:r>
            <a:r>
              <a:rPr lang="hu-HU" b="1" dirty="0">
                <a:latin typeface="Arial" panose="020B0604020202020204" pitchFamily="34" charset="0"/>
                <a:cs typeface="Arial" panose="020B0604020202020204" pitchFamily="34" charset="0"/>
              </a:rPr>
              <a:t>meghatározásra kerül</a:t>
            </a:r>
          </a:p>
          <a:p>
            <a:pPr eaLnBrk="0" fontAlgn="base" hangingPunct="0">
              <a:lnSpc>
                <a:spcPct val="100000"/>
              </a:lnSpc>
              <a:spcBef>
                <a:spcPts val="0"/>
              </a:spcBef>
              <a:spcAft>
                <a:spcPts val="600"/>
              </a:spcAft>
              <a:buFont typeface="Wingdings" panose="05000000000000000000" pitchFamily="2" charset="2"/>
              <a:buChar char="Ø"/>
            </a:pPr>
            <a:r>
              <a:rPr lang="hu-HU" dirty="0">
                <a:latin typeface="Arial" panose="020B0604020202020204" pitchFamily="34" charset="0"/>
                <a:cs typeface="Arial" panose="020B0604020202020204" pitchFamily="34" charset="0"/>
              </a:rPr>
              <a:t>a rehabilitáció lehetséges iránya, </a:t>
            </a:r>
          </a:p>
          <a:p>
            <a:pPr eaLnBrk="0" fontAlgn="base" hangingPunct="0">
              <a:lnSpc>
                <a:spcPct val="100000"/>
              </a:lnSpc>
              <a:spcBef>
                <a:spcPts val="0"/>
              </a:spcBef>
              <a:spcAft>
                <a:spcPts val="600"/>
              </a:spcAft>
              <a:buFont typeface="Wingdings" panose="05000000000000000000" pitchFamily="2" charset="2"/>
              <a:buChar char="Ø"/>
            </a:pPr>
            <a:r>
              <a:rPr lang="hu-HU" dirty="0">
                <a:latin typeface="Arial" panose="020B0604020202020204" pitchFamily="34" charset="0"/>
                <a:cs typeface="Arial" panose="020B0604020202020204" pitchFamily="34" charset="0"/>
              </a:rPr>
              <a:t>a rehabilitációs szükségletek, továbbá </a:t>
            </a:r>
          </a:p>
          <a:p>
            <a:pPr eaLnBrk="0" fontAlgn="base" hangingPunct="0">
              <a:lnSpc>
                <a:spcPct val="100000"/>
              </a:lnSpc>
              <a:spcBef>
                <a:spcPts val="0"/>
              </a:spcBef>
              <a:spcAft>
                <a:spcPts val="600"/>
              </a:spcAft>
              <a:buFont typeface="Wingdings" panose="05000000000000000000" pitchFamily="2" charset="2"/>
              <a:buChar char="Ø"/>
            </a:pPr>
            <a:r>
              <a:rPr lang="hu-HU" dirty="0">
                <a:latin typeface="Arial" panose="020B0604020202020204" pitchFamily="34" charset="0"/>
                <a:cs typeface="Arial" panose="020B0604020202020204" pitchFamily="34" charset="0"/>
              </a:rPr>
              <a:t>a rehabilitációhoz szükséges időtartamot. </a:t>
            </a:r>
          </a:p>
          <a:p>
            <a:pPr eaLnBrk="0" fontAlgn="base" hangingPunct="0">
              <a:lnSpc>
                <a:spcPct val="100000"/>
              </a:lnSpc>
              <a:spcBef>
                <a:spcPts val="0"/>
              </a:spcBef>
              <a:spcAft>
                <a:spcPts val="600"/>
              </a:spcAft>
              <a:buFont typeface="Wingdings" panose="05000000000000000000" pitchFamily="2" charset="2"/>
              <a:buChar char="Ø"/>
            </a:pPr>
            <a:r>
              <a:rPr lang="hu-HU" dirty="0">
                <a:latin typeface="Arial" panose="020B0604020202020204" pitchFamily="34" charset="0"/>
                <a:cs typeface="Arial" panose="020B0604020202020204" pitchFamily="34" charset="0"/>
              </a:rPr>
              <a:t> rehabilitáció lehetséges irányaként meghatározza azokat a foglalkozásokat, </a:t>
            </a:r>
            <a:r>
              <a:rPr lang="hu-HU" dirty="0" smtClean="0">
                <a:latin typeface="Arial" panose="020B0604020202020204" pitchFamily="34" charset="0"/>
                <a:cs typeface="Arial" panose="020B0604020202020204" pitchFamily="34" charset="0"/>
              </a:rPr>
              <a:t>amelyek </a:t>
            </a:r>
            <a:r>
              <a:rPr lang="hu-HU" dirty="0">
                <a:latin typeface="Arial" panose="020B0604020202020204" pitchFamily="34" charset="0"/>
                <a:cs typeface="Arial" panose="020B0604020202020204" pitchFamily="34" charset="0"/>
              </a:rPr>
              <a:t>ellátására az érintett személy alkalmas, vagy a rehabilitációs szolgáltatások igénybevételét követően alkalmas lehet. </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71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3" name="Kép 2"/>
          <p:cNvPicPr>
            <a:picLocks noChangeAspect="1"/>
          </p:cNvPicPr>
          <p:nvPr/>
        </p:nvPicPr>
        <p:blipFill>
          <a:blip r:embed="rId5"/>
          <a:stretch>
            <a:fillRect/>
          </a:stretch>
        </p:blipFill>
        <p:spPr>
          <a:xfrm>
            <a:off x="264319" y="1318677"/>
            <a:ext cx="8558211" cy="5406875"/>
          </a:xfrm>
          <a:prstGeom prst="rect">
            <a:avLst/>
          </a:prstGeom>
        </p:spPr>
      </p:pic>
      <p:sp>
        <p:nvSpPr>
          <p:cNvPr id="5" name="Téglalap 4"/>
          <p:cNvSpPr/>
          <p:nvPr/>
        </p:nvSpPr>
        <p:spPr>
          <a:xfrm>
            <a:off x="1871700" y="339696"/>
            <a:ext cx="6219972" cy="584775"/>
          </a:xfrm>
          <a:prstGeom prst="rect">
            <a:avLst/>
          </a:prstGeom>
        </p:spPr>
        <p:txBody>
          <a:bodyPr wrap="none">
            <a:spAutoFit/>
          </a:bodyPr>
          <a:lstStyle/>
          <a:p>
            <a:r>
              <a:rPr lang="hu-HU" altLang="hu-HU" sz="3200" b="1" kern="0" dirty="0">
                <a:solidFill>
                  <a:schemeClr val="bg2"/>
                </a:solidFill>
                <a:latin typeface="Arial" panose="020B0604020202020204" pitchFamily="34" charset="0"/>
                <a:cs typeface="Arial" panose="020B0604020202020204" pitchFamily="34" charset="0"/>
              </a:rPr>
              <a:t>Komplex </a:t>
            </a:r>
            <a:r>
              <a:rPr lang="hu-HU" altLang="hu-HU" sz="3200" b="1" kern="0" dirty="0" smtClean="0">
                <a:solidFill>
                  <a:schemeClr val="bg2"/>
                </a:solidFill>
                <a:latin typeface="Arial" panose="020B0604020202020204" pitchFamily="34" charset="0"/>
                <a:cs typeface="Arial" panose="020B0604020202020204" pitchFamily="34" charset="0"/>
              </a:rPr>
              <a:t>minősítés eredménye</a:t>
            </a:r>
            <a:endParaRPr lang="es-ES" altLang="hu-HU" sz="3200" b="1" kern="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83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944834" y="268603"/>
            <a:ext cx="5532019" cy="64711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hu-HU" b="1" dirty="0" smtClean="0">
                <a:solidFill>
                  <a:schemeClr val="bg1"/>
                </a:solidFill>
                <a:latin typeface="Arial" panose="020B0604020202020204" pitchFamily="34" charset="0"/>
                <a:cs typeface="Arial" panose="020B0604020202020204" pitchFamily="34" charset="0"/>
              </a:rPr>
              <a:t>Döntés az ellátásról</a:t>
            </a:r>
            <a:endParaRPr lang="hu-HU" b="1" dirty="0">
              <a:solidFill>
                <a:schemeClr val="bg1"/>
              </a:solidFill>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235744" y="1340768"/>
            <a:ext cx="8728744" cy="5328592"/>
          </a:xfrm>
          <a:prstGeom prst="rect">
            <a:avLst/>
          </a:prstGeom>
        </p:spPr>
        <p:txBody>
          <a:bodyPr>
            <a:noAutofit/>
          </a:bodyPr>
          <a:lstStyle/>
          <a:p>
            <a:pPr marL="0" indent="0" algn="just">
              <a:buNone/>
            </a:pPr>
            <a:r>
              <a:rPr lang="hu-HU" sz="1600" b="1" cap="none" dirty="0" err="1" smtClean="0">
                <a:latin typeface="Arial" panose="020B0604020202020204" pitchFamily="34" charset="0"/>
                <a:cs typeface="Arial" panose="020B0604020202020204" pitchFamily="34" charset="0"/>
              </a:rPr>
              <a:t>Mmtv</a:t>
            </a:r>
            <a:r>
              <a:rPr lang="hu-HU" sz="1600" b="1" cap="none" dirty="0" smtClean="0">
                <a:latin typeface="Arial" panose="020B0604020202020204" pitchFamily="34" charset="0"/>
                <a:cs typeface="Arial" panose="020B0604020202020204" pitchFamily="34" charset="0"/>
              </a:rPr>
              <a:t> 2. § </a:t>
            </a:r>
            <a:r>
              <a:rPr lang="hu-HU" sz="1600" cap="none" dirty="0" smtClean="0">
                <a:latin typeface="Arial" panose="020B0604020202020204" pitchFamily="34" charset="0"/>
                <a:cs typeface="Arial" panose="020B0604020202020204" pitchFamily="34" charset="0"/>
              </a:rPr>
              <a:t>(1) megváltozott munkaképességű személyek ellátásaira jogosult az a kérelem benyújtásakor 15. életévét betöltött személy, akinek az egészségi állapota a rehabilitációs hatóság komplex minősítése alapján 60 százalékos </a:t>
            </a:r>
            <a:r>
              <a:rPr lang="hu-HU" sz="1600" dirty="0" smtClean="0">
                <a:latin typeface="Arial" panose="020B0604020202020204" pitchFamily="34" charset="0"/>
                <a:cs typeface="Arial" panose="020B0604020202020204" pitchFamily="34" charset="0"/>
              </a:rPr>
              <a:t>(azaz, min. B1 kat.) </a:t>
            </a:r>
            <a:r>
              <a:rPr lang="hu-HU" sz="1600" cap="none" dirty="0" smtClean="0">
                <a:latin typeface="Arial" panose="020B0604020202020204" pitchFamily="34" charset="0"/>
                <a:cs typeface="Arial" panose="020B0604020202020204" pitchFamily="34" charset="0"/>
              </a:rPr>
              <a:t>vagy </a:t>
            </a:r>
            <a:r>
              <a:rPr lang="hu-HU" sz="1600" cap="none" dirty="0" smtClean="0">
                <a:latin typeface="Arial" panose="020B0604020202020204" pitchFamily="34" charset="0"/>
                <a:cs typeface="Arial" panose="020B0604020202020204" pitchFamily="34" charset="0"/>
              </a:rPr>
              <a:t>kisebb mértékű (a továbbiakban: megváltozott munkaképességű személy), és aki</a:t>
            </a:r>
            <a:r>
              <a:rPr lang="hu-HU" sz="1600" cap="none" baseline="30000" dirty="0" smtClean="0">
                <a:latin typeface="Arial" panose="020B0604020202020204" pitchFamily="34" charset="0"/>
                <a:cs typeface="Arial" panose="020B0604020202020204" pitchFamily="34" charset="0"/>
                <a:hlinkClick r:id="rId5"/>
              </a:rPr>
              <a:t>8</a:t>
            </a:r>
            <a:endParaRPr lang="hu-HU" sz="1600" cap="none" dirty="0" smtClean="0">
              <a:latin typeface="Arial" panose="020B0604020202020204" pitchFamily="34" charset="0"/>
              <a:cs typeface="Arial" panose="020B0604020202020204" pitchFamily="34" charset="0"/>
            </a:endParaRPr>
          </a:p>
          <a:p>
            <a:pPr marL="0" indent="0" algn="just">
              <a:buNone/>
            </a:pPr>
            <a:r>
              <a:rPr lang="hu-HU" sz="1600" b="1" i="1" cap="none" dirty="0" smtClean="0">
                <a:latin typeface="Arial" panose="020B0604020202020204" pitchFamily="34" charset="0"/>
                <a:cs typeface="Arial" panose="020B0604020202020204" pitchFamily="34" charset="0"/>
              </a:rPr>
              <a:t>A)</a:t>
            </a:r>
            <a:r>
              <a:rPr lang="hu-HU" sz="1600" b="1" i="1" cap="none" baseline="30000" dirty="0" smtClean="0">
                <a:latin typeface="Arial" panose="020B0604020202020204" pitchFamily="34" charset="0"/>
                <a:cs typeface="Arial" panose="020B0604020202020204" pitchFamily="34" charset="0"/>
                <a:hlinkClick r:id="rId6"/>
              </a:rPr>
              <a:t>9</a:t>
            </a:r>
            <a:r>
              <a:rPr lang="hu-HU" sz="1600" b="1" i="1" cap="none" dirty="0" smtClean="0">
                <a:latin typeface="Arial" panose="020B0604020202020204" pitchFamily="34" charset="0"/>
                <a:cs typeface="Arial" panose="020B0604020202020204" pitchFamily="34" charset="0"/>
              </a:rPr>
              <a:t> </a:t>
            </a:r>
            <a:r>
              <a:rPr lang="hu-HU" sz="1600" b="1" cap="none" dirty="0" smtClean="0">
                <a:latin typeface="Arial" panose="020B0604020202020204" pitchFamily="34" charset="0"/>
                <a:cs typeface="Arial" panose="020B0604020202020204" pitchFamily="34" charset="0"/>
              </a:rPr>
              <a:t>a kérelem benyújtását megelőző</a:t>
            </a:r>
          </a:p>
          <a:p>
            <a:pPr marL="457200" lvl="1" indent="0" algn="just">
              <a:buNone/>
            </a:pPr>
            <a:r>
              <a:rPr lang="hu-HU" sz="1600" i="1" cap="none" dirty="0" err="1" smtClean="0">
                <a:latin typeface="Arial" panose="020B0604020202020204" pitchFamily="34" charset="0"/>
                <a:cs typeface="Arial" panose="020B0604020202020204" pitchFamily="34" charset="0"/>
              </a:rPr>
              <a:t>Aa</a:t>
            </a:r>
            <a:r>
              <a:rPr lang="hu-HU" sz="1600" i="1" cap="none" dirty="0" smtClean="0">
                <a:latin typeface="Arial" panose="020B0604020202020204" pitchFamily="34" charset="0"/>
                <a:cs typeface="Arial" panose="020B0604020202020204" pitchFamily="34" charset="0"/>
              </a:rPr>
              <a:t>) </a:t>
            </a:r>
            <a:r>
              <a:rPr lang="hu-HU" sz="1600" cap="none" dirty="0" smtClean="0">
                <a:latin typeface="Arial" panose="020B0604020202020204" pitchFamily="34" charset="0"/>
                <a:cs typeface="Arial" panose="020B0604020202020204" pitchFamily="34" charset="0"/>
              </a:rPr>
              <a:t>5 éven belül legalább 1095 napon át,</a:t>
            </a:r>
          </a:p>
          <a:p>
            <a:pPr marL="457200" lvl="1" indent="0" algn="just">
              <a:buNone/>
            </a:pPr>
            <a:r>
              <a:rPr lang="hu-HU" sz="1600" i="1" cap="none" dirty="0" smtClean="0">
                <a:latin typeface="Arial" panose="020B0604020202020204" pitchFamily="34" charset="0"/>
                <a:cs typeface="Arial" panose="020B0604020202020204" pitchFamily="34" charset="0"/>
              </a:rPr>
              <a:t>Ab) </a:t>
            </a:r>
            <a:r>
              <a:rPr lang="hu-HU" sz="1600" cap="none" dirty="0" smtClean="0">
                <a:latin typeface="Arial" panose="020B0604020202020204" pitchFamily="34" charset="0"/>
                <a:cs typeface="Arial" panose="020B0604020202020204" pitchFamily="34" charset="0"/>
              </a:rPr>
              <a:t>10 éven belül legalább 2555 napon át vagy</a:t>
            </a:r>
          </a:p>
          <a:p>
            <a:pPr marL="457200" lvl="1" indent="0" algn="just">
              <a:buNone/>
            </a:pPr>
            <a:r>
              <a:rPr lang="hu-HU" sz="1600" i="1" cap="none" dirty="0" err="1" smtClean="0">
                <a:latin typeface="Arial" panose="020B0604020202020204" pitchFamily="34" charset="0"/>
                <a:cs typeface="Arial" panose="020B0604020202020204" pitchFamily="34" charset="0"/>
              </a:rPr>
              <a:t>Ac</a:t>
            </a:r>
            <a:r>
              <a:rPr lang="hu-HU" sz="1600" i="1" cap="none" dirty="0" smtClean="0">
                <a:latin typeface="Arial" panose="020B0604020202020204" pitchFamily="34" charset="0"/>
                <a:cs typeface="Arial" panose="020B0604020202020204" pitchFamily="34" charset="0"/>
              </a:rPr>
              <a:t>) </a:t>
            </a:r>
            <a:r>
              <a:rPr lang="hu-HU" sz="1600" cap="none" dirty="0" smtClean="0">
                <a:latin typeface="Arial" panose="020B0604020202020204" pitchFamily="34" charset="0"/>
                <a:cs typeface="Arial" panose="020B0604020202020204" pitchFamily="34" charset="0"/>
              </a:rPr>
              <a:t>15 éven belül legalább 3650 napon át</a:t>
            </a:r>
          </a:p>
          <a:p>
            <a:pPr marL="0" indent="0" algn="just">
              <a:buNone/>
            </a:pPr>
            <a:r>
              <a:rPr lang="hu-HU" sz="1600" b="1" dirty="0" smtClean="0">
                <a:latin typeface="Arial" panose="020B0604020202020204" pitchFamily="34" charset="0"/>
                <a:cs typeface="Arial" panose="020B0604020202020204" pitchFamily="34" charset="0"/>
              </a:rPr>
              <a:t>	a</a:t>
            </a:r>
            <a:r>
              <a:rPr lang="hu-HU" sz="1600" b="1" cap="none" dirty="0" smtClean="0">
                <a:latin typeface="Arial" panose="020B0604020202020204" pitchFamily="34" charset="0"/>
                <a:cs typeface="Arial" panose="020B0604020202020204" pitchFamily="34" charset="0"/>
              </a:rPr>
              <a:t> </a:t>
            </a:r>
            <a:r>
              <a:rPr lang="hu-HU" sz="1600" b="1" cap="none" dirty="0" err="1" smtClean="0">
                <a:latin typeface="Arial" panose="020B0604020202020204" pitchFamily="34" charset="0"/>
                <a:cs typeface="Arial" panose="020B0604020202020204" pitchFamily="34" charset="0"/>
              </a:rPr>
              <a:t>tbj.</a:t>
            </a:r>
            <a:r>
              <a:rPr lang="hu-HU" sz="1600" b="1" cap="none" dirty="0" smtClean="0">
                <a:latin typeface="Arial" panose="020B0604020202020204" pitchFamily="34" charset="0"/>
                <a:cs typeface="Arial" panose="020B0604020202020204" pitchFamily="34" charset="0"/>
              </a:rPr>
              <a:t> 5. §-A szerinti biztosított volt</a:t>
            </a:r>
            <a:r>
              <a:rPr lang="hu-HU" sz="1600" cap="none" dirty="0" smtClean="0">
                <a:latin typeface="Arial" panose="020B0604020202020204" pitchFamily="34" charset="0"/>
                <a:cs typeface="Arial" panose="020B0604020202020204" pitchFamily="34" charset="0"/>
              </a:rPr>
              <a:t>;</a:t>
            </a:r>
          </a:p>
          <a:p>
            <a:pPr marL="0" indent="0" algn="just">
              <a:buNone/>
            </a:pPr>
            <a:r>
              <a:rPr lang="hu-HU" sz="1600" i="1" cap="none" dirty="0" smtClean="0">
                <a:latin typeface="Arial" panose="020B0604020202020204" pitchFamily="34" charset="0"/>
                <a:cs typeface="Arial" panose="020B0604020202020204" pitchFamily="34" charset="0"/>
              </a:rPr>
              <a:t>B) </a:t>
            </a:r>
            <a:r>
              <a:rPr lang="hu-HU" sz="1600" b="1" cap="none" dirty="0" smtClean="0">
                <a:latin typeface="Arial" panose="020B0604020202020204" pitchFamily="34" charset="0"/>
                <a:cs typeface="Arial" panose="020B0604020202020204" pitchFamily="34" charset="0"/>
              </a:rPr>
              <a:t>keresőtevékenységet nem végez </a:t>
            </a:r>
            <a:r>
              <a:rPr lang="hu-HU" sz="1600" cap="none" dirty="0" smtClean="0">
                <a:latin typeface="Arial" panose="020B0604020202020204" pitchFamily="34" charset="0"/>
                <a:cs typeface="Arial" panose="020B0604020202020204" pitchFamily="34" charset="0"/>
              </a:rPr>
              <a:t>és</a:t>
            </a:r>
          </a:p>
          <a:p>
            <a:pPr marL="0" indent="0" algn="just">
              <a:buNone/>
            </a:pPr>
            <a:r>
              <a:rPr lang="hu-HU" sz="1600" i="1" cap="none" dirty="0" smtClean="0">
                <a:latin typeface="Arial" panose="020B0604020202020204" pitchFamily="34" charset="0"/>
                <a:cs typeface="Arial" panose="020B0604020202020204" pitchFamily="34" charset="0"/>
              </a:rPr>
              <a:t>C) </a:t>
            </a:r>
            <a:r>
              <a:rPr lang="hu-HU" sz="1600" b="1" cap="none" dirty="0" smtClean="0">
                <a:latin typeface="Arial" panose="020B0604020202020204" pitchFamily="34" charset="0"/>
                <a:cs typeface="Arial" panose="020B0604020202020204" pitchFamily="34" charset="0"/>
              </a:rPr>
              <a:t>rendszeres pénzellátásban nem részesül</a:t>
            </a:r>
            <a:r>
              <a:rPr lang="hu-HU" sz="1600" cap="none" dirty="0" smtClean="0">
                <a:latin typeface="Arial" panose="020B0604020202020204" pitchFamily="34" charset="0"/>
                <a:cs typeface="Arial" panose="020B0604020202020204" pitchFamily="34" charset="0"/>
              </a:rPr>
              <a:t>.</a:t>
            </a:r>
            <a:endParaRPr lang="hu-HU" sz="1800" b="1" dirty="0" smtClean="0">
              <a:solidFill>
                <a:schemeClr val="tx1"/>
              </a:solidFill>
              <a:latin typeface="Arial" panose="020B0604020202020204" pitchFamily="34" charset="0"/>
              <a:cs typeface="Arial" panose="020B0604020202020204" pitchFamily="34" charset="0"/>
            </a:endParaRPr>
          </a:p>
          <a:p>
            <a:pPr algn="just"/>
            <a:r>
              <a:rPr lang="hu-HU" sz="1800" b="1" u="sng" cap="none" dirty="0" smtClean="0">
                <a:solidFill>
                  <a:schemeClr val="tx1"/>
                </a:solidFill>
                <a:latin typeface="Arial" panose="020B0604020202020204" pitchFamily="34" charset="0"/>
                <a:cs typeface="Arial" panose="020B0604020202020204" pitchFamily="34" charset="0"/>
              </a:rPr>
              <a:t>Ellátás megállapítása:</a:t>
            </a:r>
          </a:p>
          <a:p>
            <a:pPr lvl="1" algn="just"/>
            <a:r>
              <a:rPr lang="hu-HU" sz="1800" b="1" cap="none" dirty="0" smtClean="0">
                <a:solidFill>
                  <a:srgbClr val="FF0000"/>
                </a:solidFill>
                <a:latin typeface="Arial" panose="020B0604020202020204" pitchFamily="34" charset="0"/>
                <a:cs typeface="Arial" panose="020B0604020202020204" pitchFamily="34" charset="0"/>
              </a:rPr>
              <a:t>B2, </a:t>
            </a:r>
            <a:r>
              <a:rPr lang="hu-HU" sz="1800" b="1" dirty="0" smtClean="0">
                <a:solidFill>
                  <a:srgbClr val="FF0000"/>
                </a:solidFill>
                <a:latin typeface="Arial" panose="020B0604020202020204" pitchFamily="34" charset="0"/>
                <a:cs typeface="Arial" panose="020B0604020202020204" pitchFamily="34" charset="0"/>
              </a:rPr>
              <a:t>C2, D, E kategória 	–</a:t>
            </a:r>
            <a:r>
              <a:rPr lang="hu-HU" sz="1800" b="1" dirty="0">
                <a:solidFill>
                  <a:srgbClr val="FF0000"/>
                </a:solidFill>
                <a:latin typeface="Arial" panose="020B0604020202020204" pitchFamily="34" charset="0"/>
                <a:cs typeface="Arial" panose="020B0604020202020204" pitchFamily="34" charset="0"/>
              </a:rPr>
              <a:t>	</a:t>
            </a:r>
            <a:r>
              <a:rPr lang="hu-HU" sz="1800" b="1" cap="none" dirty="0" smtClean="0">
                <a:solidFill>
                  <a:srgbClr val="FF0000"/>
                </a:solidFill>
                <a:latin typeface="Arial" panose="020B0604020202020204" pitchFamily="34" charset="0"/>
                <a:cs typeface="Arial" panose="020B0604020202020204" pitchFamily="34" charset="0"/>
              </a:rPr>
              <a:t>Rokkantsági </a:t>
            </a:r>
            <a:r>
              <a:rPr lang="hu-HU" sz="1800" b="1" cap="none" dirty="0" smtClean="0">
                <a:solidFill>
                  <a:srgbClr val="FF0000"/>
                </a:solidFill>
                <a:latin typeface="Arial" panose="020B0604020202020204" pitchFamily="34" charset="0"/>
                <a:cs typeface="Arial" panose="020B0604020202020204" pitchFamily="34" charset="0"/>
              </a:rPr>
              <a:t>ellátás </a:t>
            </a:r>
          </a:p>
          <a:p>
            <a:pPr lvl="1" algn="just"/>
            <a:r>
              <a:rPr lang="hu-HU" sz="1800" b="1" cap="none" dirty="0" smtClean="0">
                <a:solidFill>
                  <a:srgbClr val="FF0000"/>
                </a:solidFill>
                <a:latin typeface="Arial" panose="020B0604020202020204" pitchFamily="34" charset="0"/>
                <a:cs typeface="Arial" panose="020B0604020202020204" pitchFamily="34" charset="0"/>
              </a:rPr>
              <a:t>B1, C1 kategória		</a:t>
            </a:r>
            <a:r>
              <a:rPr lang="hu-HU" sz="1800" b="1" dirty="0" smtClean="0">
                <a:solidFill>
                  <a:srgbClr val="FF0000"/>
                </a:solidFill>
                <a:latin typeface="Arial" panose="020B0604020202020204" pitchFamily="34" charset="0"/>
                <a:cs typeface="Arial" panose="020B0604020202020204" pitchFamily="34" charset="0"/>
              </a:rPr>
              <a:t>–</a:t>
            </a:r>
            <a:r>
              <a:rPr lang="hu-HU" sz="1800" b="1" cap="none" dirty="0" smtClean="0">
                <a:solidFill>
                  <a:srgbClr val="FF0000"/>
                </a:solidFill>
                <a:latin typeface="Arial" panose="020B0604020202020204" pitchFamily="34" charset="0"/>
                <a:cs typeface="Arial" panose="020B0604020202020204" pitchFamily="34" charset="0"/>
              </a:rPr>
              <a:t> 	Rehabilitációs ellátás</a:t>
            </a:r>
            <a:endParaRPr lang="hu-HU" sz="1800" b="1" dirty="0" smtClean="0">
              <a:solidFill>
                <a:srgbClr val="FF0000"/>
              </a:solidFill>
              <a:latin typeface="Arial" panose="020B0604020202020204" pitchFamily="34" charset="0"/>
              <a:cs typeface="Arial" panose="020B0604020202020204" pitchFamily="34" charset="0"/>
            </a:endParaRPr>
          </a:p>
          <a:p>
            <a:pPr lvl="1" algn="just"/>
            <a:endParaRPr lang="hu-HU" sz="1800" b="1" cap="none" dirty="0">
              <a:solidFill>
                <a:srgbClr val="FF0000"/>
              </a:solidFill>
              <a:latin typeface="Arial" panose="020B0604020202020204" pitchFamily="34" charset="0"/>
              <a:cs typeface="Arial" panose="020B0604020202020204" pitchFamily="34" charset="0"/>
            </a:endParaRPr>
          </a:p>
          <a:p>
            <a:pPr marL="0" indent="0">
              <a:buNone/>
            </a:pPr>
            <a:r>
              <a:rPr lang="hu-HU" sz="1600" b="1" dirty="0">
                <a:solidFill>
                  <a:srgbClr val="2C2F34"/>
                </a:solidFill>
                <a:latin typeface="Arial" panose="020B0604020202020204" pitchFamily="34" charset="0"/>
                <a:cs typeface="Arial" panose="020B0604020202020204" pitchFamily="34" charset="0"/>
              </a:rPr>
              <a:t>Történik-e újabb felülvizsgálat</a:t>
            </a:r>
            <a:r>
              <a:rPr lang="hu-HU" sz="1600" b="1" dirty="0" smtClean="0">
                <a:solidFill>
                  <a:srgbClr val="2C2F34"/>
                </a:solidFill>
                <a:latin typeface="Arial" panose="020B0604020202020204" pitchFamily="34" charset="0"/>
                <a:cs typeface="Arial" panose="020B0604020202020204" pitchFamily="34" charset="0"/>
              </a:rPr>
              <a:t>? </a:t>
            </a:r>
            <a:r>
              <a:rPr lang="hu-HU" sz="1600" dirty="0" smtClean="0">
                <a:solidFill>
                  <a:srgbClr val="2C2F34"/>
                </a:solidFill>
                <a:latin typeface="Arial" panose="020B0604020202020204" pitchFamily="34" charset="0"/>
                <a:cs typeface="Arial" panose="020B0604020202020204" pitchFamily="34" charset="0"/>
              </a:rPr>
              <a:t>A </a:t>
            </a:r>
            <a:r>
              <a:rPr lang="hu-HU" sz="1600" dirty="0">
                <a:solidFill>
                  <a:srgbClr val="2C2F34"/>
                </a:solidFill>
                <a:latin typeface="Arial" panose="020B0604020202020204" pitchFamily="34" charset="0"/>
                <a:cs typeface="Arial" panose="020B0604020202020204" pitchFamily="34" charset="0"/>
              </a:rPr>
              <a:t>vizsgált személy károsodásának, károsodásainak jellege, mértéke, életkora, a várható prognózis figyelembe vételével kell meghatározni a következő felülvizsgálat </a:t>
            </a:r>
            <a:r>
              <a:rPr lang="hu-HU" sz="1600" dirty="0" smtClean="0">
                <a:solidFill>
                  <a:srgbClr val="2C2F34"/>
                </a:solidFill>
                <a:latin typeface="Arial" panose="020B0604020202020204" pitchFamily="34" charset="0"/>
                <a:cs typeface="Arial" panose="020B0604020202020204" pitchFamily="34" charset="0"/>
              </a:rPr>
              <a:t>időpontját. Amennyiben </a:t>
            </a:r>
            <a:r>
              <a:rPr lang="hu-HU" sz="1600" dirty="0">
                <a:solidFill>
                  <a:srgbClr val="2C2F34"/>
                </a:solidFill>
                <a:latin typeface="Arial" panose="020B0604020202020204" pitchFamily="34" charset="0"/>
                <a:cs typeface="Arial" panose="020B0604020202020204" pitchFamily="34" charset="0"/>
              </a:rPr>
              <a:t>a határozatban a “felülvizsgálat nem javasolt” kifejezés szerepel, felülvizsgálatra csak saját </a:t>
            </a:r>
            <a:r>
              <a:rPr lang="hu-HU" sz="1600" b="1" dirty="0">
                <a:solidFill>
                  <a:srgbClr val="52A722"/>
                </a:solidFill>
                <a:latin typeface="Arial" panose="020B0604020202020204" pitchFamily="34" charset="0"/>
                <a:cs typeface="Arial" panose="020B0604020202020204" pitchFamily="34" charset="0"/>
                <a:hlinkClick r:id="rId7" tooltip="állapotváltozási kérelem"/>
              </a:rPr>
              <a:t>állapotváltozási kérelem</a:t>
            </a:r>
            <a:r>
              <a:rPr lang="hu-HU" sz="1600" dirty="0">
                <a:solidFill>
                  <a:srgbClr val="2C2F34"/>
                </a:solidFill>
                <a:latin typeface="Arial" panose="020B0604020202020204" pitchFamily="34" charset="0"/>
                <a:cs typeface="Arial" panose="020B0604020202020204" pitchFamily="34" charset="0"/>
              </a:rPr>
              <a:t> benyújtásával kerül sor.</a:t>
            </a:r>
          </a:p>
          <a:p>
            <a:pPr lvl="1" algn="just"/>
            <a:endParaRPr lang="hu-HU" sz="2000" b="1" cap="none"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177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85888" y="0"/>
            <a:ext cx="7886700" cy="1325563"/>
          </a:xfrm>
        </p:spPr>
        <p:txBody>
          <a:bodyPr>
            <a:normAutofit/>
          </a:bodyPr>
          <a:lstStyle/>
          <a:p>
            <a:r>
              <a:rPr lang="hu-HU" altLang="hu-HU" sz="2800" b="1" dirty="0">
                <a:solidFill>
                  <a:schemeClr val="bg1"/>
                </a:solidFill>
                <a:latin typeface="Arial" panose="020B0604020202020204" pitchFamily="34" charset="0"/>
                <a:cs typeface="Arial" panose="020B0604020202020204" pitchFamily="34" charset="0"/>
              </a:rPr>
              <a:t>Rehabilitációs ellátásra jogosultak</a:t>
            </a:r>
          </a:p>
        </p:txBody>
      </p:sp>
      <p:sp>
        <p:nvSpPr>
          <p:cNvPr id="25603" name="Rectangle 3"/>
          <p:cNvSpPr>
            <a:spLocks noGrp="1" noChangeArrowheads="1"/>
          </p:cNvSpPr>
          <p:nvPr>
            <p:ph idx="1"/>
          </p:nvPr>
        </p:nvSpPr>
        <p:spPr>
          <a:xfrm>
            <a:off x="457200" y="1432719"/>
            <a:ext cx="8086724" cy="4465637"/>
          </a:xfrm>
          <a:prstGeom prst="rect">
            <a:avLst/>
          </a:prstGeom>
        </p:spPr>
        <p:txBody>
          <a:bodyPr>
            <a:noAutofit/>
          </a:bodyPr>
          <a:lstStyle/>
          <a:p>
            <a:pPr algn="just">
              <a:buFont typeface="Wingdings" panose="05000000000000000000" pitchFamily="2" charset="2"/>
              <a:buNone/>
            </a:pPr>
            <a:r>
              <a:rPr lang="hu-HU" altLang="hu-HU" sz="2000" cap="none" dirty="0" smtClean="0">
                <a:latin typeface="Arial" panose="020B0604020202020204" pitchFamily="34" charset="0"/>
                <a:cs typeface="Arial" panose="020B0604020202020204" pitchFamily="34" charset="0"/>
              </a:rPr>
              <a:t>a rehabilitációs hatóság a komplex minősítés</a:t>
            </a:r>
            <a:r>
              <a:rPr lang="hu-HU" altLang="hu-HU" sz="2000" b="1" cap="none" dirty="0" smtClean="0">
                <a:latin typeface="Arial" panose="020B0604020202020204" pitchFamily="34" charset="0"/>
                <a:cs typeface="Arial" panose="020B0604020202020204" pitchFamily="34" charset="0"/>
              </a:rPr>
              <a:t> </a:t>
            </a:r>
            <a:r>
              <a:rPr lang="hu-HU" altLang="hu-HU" sz="2000" cap="none" dirty="0" smtClean="0">
                <a:latin typeface="Arial" panose="020B0604020202020204" pitchFamily="34" charset="0"/>
                <a:cs typeface="Arial" panose="020B0604020202020204" pitchFamily="34" charset="0"/>
              </a:rPr>
              <a:t>során megállapítja, hogy a megváltozott munkaképességű személy</a:t>
            </a:r>
          </a:p>
          <a:p>
            <a:pPr algn="just"/>
            <a:r>
              <a:rPr lang="hu-HU" altLang="hu-HU" sz="2000" b="1" i="1" cap="none" dirty="0" smtClean="0">
                <a:latin typeface="Arial" panose="020B0604020202020204" pitchFamily="34" charset="0"/>
                <a:cs typeface="Arial" panose="020B0604020202020204" pitchFamily="34" charset="0"/>
              </a:rPr>
              <a:t>a) </a:t>
            </a:r>
            <a:r>
              <a:rPr lang="hu-HU" altLang="hu-HU" sz="2000" b="1" cap="none" dirty="0" smtClean="0">
                <a:latin typeface="Arial" panose="020B0604020202020204" pitchFamily="34" charset="0"/>
                <a:cs typeface="Arial" panose="020B0604020202020204" pitchFamily="34" charset="0"/>
              </a:rPr>
              <a:t>rehabilitálható, </a:t>
            </a:r>
            <a:r>
              <a:rPr lang="hu-HU" altLang="hu-HU" sz="2000" cap="none" dirty="0" smtClean="0">
                <a:latin typeface="Arial" panose="020B0604020202020204" pitchFamily="34" charset="0"/>
                <a:cs typeface="Arial" panose="020B0604020202020204" pitchFamily="34" charset="0"/>
              </a:rPr>
              <a:t>ezen belül</a:t>
            </a:r>
          </a:p>
          <a:p>
            <a:pPr algn="just">
              <a:buFont typeface="Wingdings" panose="05000000000000000000" pitchFamily="2" charset="2"/>
              <a:buNone/>
            </a:pPr>
            <a:r>
              <a:rPr lang="hu-HU" altLang="hu-HU" sz="2000" b="1" cap="none" dirty="0" smtClean="0">
                <a:latin typeface="Arial" panose="020B0604020202020204" pitchFamily="34" charset="0"/>
                <a:cs typeface="Arial" panose="020B0604020202020204" pitchFamily="34" charset="0"/>
              </a:rPr>
              <a:t>	</a:t>
            </a:r>
            <a:r>
              <a:rPr lang="hu-HU" altLang="hu-HU" sz="2000" b="1" i="1" cap="none" dirty="0" err="1" smtClean="0">
                <a:latin typeface="Arial" panose="020B0604020202020204" pitchFamily="34" charset="0"/>
                <a:cs typeface="Arial" panose="020B0604020202020204" pitchFamily="34" charset="0"/>
              </a:rPr>
              <a:t>aa</a:t>
            </a:r>
            <a:r>
              <a:rPr lang="hu-HU" altLang="hu-HU" sz="2000" b="1" i="1" cap="none" dirty="0" smtClean="0">
                <a:latin typeface="Arial" panose="020B0604020202020204" pitchFamily="34" charset="0"/>
                <a:cs typeface="Arial" panose="020B0604020202020204" pitchFamily="34" charset="0"/>
              </a:rPr>
              <a:t>) </a:t>
            </a:r>
            <a:r>
              <a:rPr lang="hu-HU" altLang="hu-HU" sz="2000" b="1" cap="none" dirty="0" smtClean="0">
                <a:latin typeface="Arial" panose="020B0604020202020204" pitchFamily="34" charset="0"/>
                <a:cs typeface="Arial" panose="020B0604020202020204" pitchFamily="34" charset="0"/>
              </a:rPr>
              <a:t>foglalkoztathatósága rehabilitációval helyreállítható </a:t>
            </a:r>
            <a:r>
              <a:rPr lang="hu-HU" altLang="hu-HU" sz="2000" cap="none" dirty="0" smtClean="0">
                <a:latin typeface="Arial" panose="020B0604020202020204" pitchFamily="34" charset="0"/>
                <a:cs typeface="Arial" panose="020B0604020202020204" pitchFamily="34" charset="0"/>
              </a:rPr>
              <a:t>(</a:t>
            </a:r>
            <a:r>
              <a:rPr lang="hu-HU" altLang="hu-HU" sz="2000" b="1" cap="none" dirty="0" smtClean="0">
                <a:latin typeface="Arial" panose="020B0604020202020204" pitchFamily="34" charset="0"/>
                <a:cs typeface="Arial" panose="020B0604020202020204" pitchFamily="34" charset="0"/>
              </a:rPr>
              <a:t>B1 minősítésű</a:t>
            </a:r>
            <a:r>
              <a:rPr lang="hu-HU" altLang="hu-HU" sz="2000" cap="none" dirty="0" smtClean="0">
                <a:latin typeface="Arial" panose="020B0604020202020204" pitchFamily="34" charset="0"/>
                <a:cs typeface="Arial" panose="020B0604020202020204" pitchFamily="34" charset="0"/>
              </a:rPr>
              <a:t>), vagy</a:t>
            </a:r>
          </a:p>
          <a:p>
            <a:pPr algn="just">
              <a:buFont typeface="Wingdings" panose="05000000000000000000" pitchFamily="2" charset="2"/>
              <a:buNone/>
            </a:pPr>
            <a:r>
              <a:rPr lang="hu-HU" altLang="hu-HU" sz="2000" b="1" i="1" cap="none" dirty="0" smtClean="0">
                <a:latin typeface="Arial" panose="020B0604020202020204" pitchFamily="34" charset="0"/>
                <a:cs typeface="Arial" panose="020B0604020202020204" pitchFamily="34" charset="0"/>
              </a:rPr>
              <a:t>   ab) </a:t>
            </a:r>
            <a:r>
              <a:rPr lang="hu-HU" altLang="hu-HU" sz="2000" b="1" cap="none" dirty="0" smtClean="0">
                <a:latin typeface="Arial" panose="020B0604020202020204" pitchFamily="34" charset="0"/>
                <a:cs typeface="Arial" panose="020B0604020202020204" pitchFamily="34" charset="0"/>
              </a:rPr>
              <a:t>tartós foglalkozási rehabilitációt igényel </a:t>
            </a:r>
            <a:r>
              <a:rPr lang="hu-HU" altLang="hu-HU" sz="2000" cap="none" dirty="0" smtClean="0">
                <a:latin typeface="Arial" panose="020B0604020202020204" pitchFamily="34" charset="0"/>
                <a:cs typeface="Arial" panose="020B0604020202020204" pitchFamily="34" charset="0"/>
              </a:rPr>
              <a:t>(</a:t>
            </a:r>
            <a:r>
              <a:rPr lang="hu-HU" altLang="hu-HU" sz="2000" b="1" cap="none" dirty="0" smtClean="0">
                <a:latin typeface="Arial" panose="020B0604020202020204" pitchFamily="34" charset="0"/>
                <a:cs typeface="Arial" panose="020B0604020202020204" pitchFamily="34" charset="0"/>
              </a:rPr>
              <a:t>C1 minősítésű</a:t>
            </a:r>
            <a:r>
              <a:rPr lang="hu-HU" altLang="hu-HU" sz="2000" cap="none" dirty="0" smtClean="0">
                <a:latin typeface="Arial" panose="020B0604020202020204" pitchFamily="34" charset="0"/>
                <a:cs typeface="Arial" panose="020B0604020202020204" pitchFamily="34" charset="0"/>
              </a:rPr>
              <a:t>).</a:t>
            </a:r>
            <a:endParaRPr lang="hu-HU" altLang="hu-HU" sz="2000" i="1" cap="none" dirty="0" smtClean="0">
              <a:latin typeface="Arial" panose="020B0604020202020204" pitchFamily="34" charset="0"/>
              <a:cs typeface="Arial" panose="020B0604020202020204" pitchFamily="34" charset="0"/>
            </a:endParaRPr>
          </a:p>
          <a:p>
            <a:pPr marL="0" indent="0" algn="just">
              <a:buNone/>
            </a:pPr>
            <a:endParaRPr lang="hu-HU" altLang="hu-HU" sz="2000" dirty="0" smtClean="0">
              <a:latin typeface="Palatino Linotype" panose="02040502050505030304" pitchFamily="18" charset="0"/>
            </a:endParaRPr>
          </a:p>
          <a:p>
            <a:pPr marL="0" indent="0" algn="just">
              <a:buNone/>
            </a:pPr>
            <a:r>
              <a:rPr lang="hu-HU" altLang="hu-HU" sz="2000" u="sng" dirty="0">
                <a:latin typeface="Arial" panose="020B0604020202020204" pitchFamily="34" charset="0"/>
                <a:cs typeface="Arial" panose="020B0604020202020204" pitchFamily="34" charset="0"/>
              </a:rPr>
              <a:t>REHABILITÁCIÓS ELLÁTÁS FELTÉTELEI</a:t>
            </a:r>
          </a:p>
          <a:p>
            <a:pPr algn="just">
              <a:lnSpc>
                <a:spcPct val="80000"/>
              </a:lnSpc>
            </a:pPr>
            <a:r>
              <a:rPr lang="hu-HU" altLang="hu-HU" sz="2000" dirty="0" smtClean="0">
                <a:latin typeface="Arial" panose="020B0604020202020204" pitchFamily="34" charset="0"/>
                <a:cs typeface="Arial" panose="020B0604020202020204" pitchFamily="34" charset="0"/>
              </a:rPr>
              <a:t>A </a:t>
            </a:r>
            <a:r>
              <a:rPr lang="hu-HU" altLang="hu-HU" sz="2000" dirty="0">
                <a:latin typeface="Arial" panose="020B0604020202020204" pitchFamily="34" charset="0"/>
                <a:cs typeface="Arial" panose="020B0604020202020204" pitchFamily="34" charset="0"/>
              </a:rPr>
              <a:t>rehabilitációs ellátás a kérelem benyújtásának napjától rehabilitációhoz szükséges időtartamra, </a:t>
            </a:r>
            <a:r>
              <a:rPr lang="hu-HU" altLang="hu-HU" sz="2000" b="1" dirty="0">
                <a:latin typeface="Arial" panose="020B0604020202020204" pitchFamily="34" charset="0"/>
                <a:cs typeface="Arial" panose="020B0604020202020204" pitchFamily="34" charset="0"/>
              </a:rPr>
              <a:t>legfeljebb 3 évre</a:t>
            </a:r>
            <a:r>
              <a:rPr lang="hu-HU" altLang="hu-HU" sz="2000" dirty="0">
                <a:latin typeface="Arial" panose="020B0604020202020204" pitchFamily="34" charset="0"/>
                <a:cs typeface="Arial" panose="020B0604020202020204" pitchFamily="34" charset="0"/>
              </a:rPr>
              <a:t> állapítható meg.</a:t>
            </a:r>
          </a:p>
          <a:p>
            <a:pPr algn="just">
              <a:lnSpc>
                <a:spcPct val="80000"/>
              </a:lnSpc>
            </a:pPr>
            <a:r>
              <a:rPr lang="hu-HU" altLang="hu-HU" sz="2000" dirty="0">
                <a:latin typeface="Arial" panose="020B0604020202020204" pitchFamily="34" charset="0"/>
                <a:cs typeface="Arial" panose="020B0604020202020204" pitchFamily="34" charset="0"/>
              </a:rPr>
              <a:t>Az ellátás időtartamát </a:t>
            </a:r>
            <a:r>
              <a:rPr lang="hu-HU" altLang="hu-HU" sz="2000" b="1" dirty="0">
                <a:latin typeface="Arial" panose="020B0604020202020204" pitchFamily="34" charset="0"/>
                <a:cs typeface="Arial" panose="020B0604020202020204" pitchFamily="34" charset="0"/>
              </a:rPr>
              <a:t>meghosszabbítani nem lehet</a:t>
            </a:r>
            <a:r>
              <a:rPr lang="hu-HU" altLang="hu-HU" sz="2000" dirty="0">
                <a:latin typeface="Arial" panose="020B0604020202020204" pitchFamily="34" charset="0"/>
                <a:cs typeface="Arial" panose="020B0604020202020204" pitchFamily="34" charset="0"/>
              </a:rPr>
              <a:t>. </a:t>
            </a:r>
            <a:r>
              <a:rPr lang="hu-HU" sz="2000" dirty="0">
                <a:latin typeface="Arial" panose="020B0604020202020204" pitchFamily="34" charset="0"/>
                <a:cs typeface="Arial" panose="020B0604020202020204" pitchFamily="34" charset="0"/>
              </a:rPr>
              <a:t>a rehabilitációs ellátás a korábbi komplex minősítés során figyelembe nem vett, azt követően bekövetkezett egészségkárosodás és a jogosultsági feltételek fennállása esetén ismételten megállapítható.</a:t>
            </a:r>
            <a:endParaRPr lang="hu-HU" altLang="hu-HU" sz="2000" dirty="0">
              <a:latin typeface="Arial" panose="020B0604020202020204" pitchFamily="34" charset="0"/>
              <a:cs typeface="Arial" panose="020B0604020202020204" pitchFamily="34" charset="0"/>
            </a:endParaRPr>
          </a:p>
          <a:p>
            <a:pPr algn="just"/>
            <a:endParaRPr lang="hu-HU" altLang="hu-HU" sz="2000" dirty="0">
              <a:latin typeface="Palatino Linotype" panose="02040502050505030304" pitchFamily="18" charset="0"/>
            </a:endParaRPr>
          </a:p>
        </p:txBody>
      </p:sp>
    </p:spTree>
    <p:extLst>
      <p:ext uri="{BB962C8B-B14F-4D97-AF65-F5344CB8AC3E}">
        <p14:creationId xmlns:p14="http://schemas.microsoft.com/office/powerpoint/2010/main" val="146948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1451" y="1707356"/>
            <a:ext cx="8972549" cy="6268741"/>
          </a:xfrm>
          <a:prstGeom prst="rect">
            <a:avLst/>
          </a:prstGeom>
        </p:spPr>
        <p:txBody>
          <a:bodyPr>
            <a:normAutofit/>
          </a:bodyPr>
          <a:lstStyle/>
          <a:p>
            <a:pPr>
              <a:lnSpc>
                <a:spcPct val="80000"/>
              </a:lnSpc>
            </a:pPr>
            <a:r>
              <a:rPr lang="hu-HU" sz="2000" dirty="0" smtClean="0">
                <a:latin typeface="Arial" panose="020B0604020202020204" pitchFamily="34" charset="0"/>
                <a:cs typeface="Arial" panose="020B0604020202020204" pitchFamily="34" charset="0"/>
              </a:rPr>
              <a:t>A </a:t>
            </a:r>
            <a:r>
              <a:rPr lang="hu-HU" sz="2000" dirty="0">
                <a:latin typeface="Arial" panose="020B0604020202020204" pitchFamily="34" charset="0"/>
                <a:cs typeface="Arial" panose="020B0604020202020204" pitchFamily="34" charset="0"/>
              </a:rPr>
              <a:t>rehabilitációs ellátásban részesülő személy keresőtevékenység folytatása esetén a keresőképtelenségére tekintettel </a:t>
            </a:r>
            <a:r>
              <a:rPr lang="hu-HU" sz="2000" b="1" dirty="0">
                <a:latin typeface="Arial" panose="020B0604020202020204" pitchFamily="34" charset="0"/>
                <a:cs typeface="Arial" panose="020B0604020202020204" pitchFamily="34" charset="0"/>
              </a:rPr>
              <a:t>táppénzre vagy baleseti táppénzre jogosult</a:t>
            </a:r>
            <a:r>
              <a:rPr lang="hu-HU" sz="2000" dirty="0" smtClean="0">
                <a:latin typeface="Arial" panose="020B0604020202020204" pitchFamily="34" charset="0"/>
                <a:cs typeface="Arial" panose="020B0604020202020204" pitchFamily="34" charset="0"/>
              </a:rPr>
              <a:t>.</a:t>
            </a:r>
          </a:p>
          <a:p>
            <a:r>
              <a:rPr lang="hu-HU" sz="2000" dirty="0" smtClean="0">
                <a:latin typeface="Arial" panose="020B0604020202020204" pitchFamily="34" charset="0"/>
                <a:cs typeface="Arial" panose="020B0604020202020204" pitchFamily="34" charset="0"/>
              </a:rPr>
              <a:t>A </a:t>
            </a:r>
            <a:r>
              <a:rPr lang="hu-HU" sz="2000" dirty="0">
                <a:latin typeface="Arial" panose="020B0604020202020204" pitchFamily="34" charset="0"/>
                <a:cs typeface="Arial" panose="020B0604020202020204" pitchFamily="34" charset="0"/>
              </a:rPr>
              <a:t>rehabilitációs ellátásban részesülő személy a rehabilitációs hatósággal történő együttműködésre </a:t>
            </a:r>
            <a:r>
              <a:rPr lang="hu-HU" sz="2000" dirty="0" smtClean="0">
                <a:latin typeface="Arial" panose="020B0604020202020204" pitchFamily="34" charset="0"/>
                <a:cs typeface="Arial" panose="020B0604020202020204" pitchFamily="34" charset="0"/>
              </a:rPr>
              <a:t>köteles</a:t>
            </a:r>
          </a:p>
          <a:p>
            <a:pPr lvl="1">
              <a:buFont typeface="Wingdings" panose="05000000000000000000" pitchFamily="2" charset="2"/>
              <a:buChar char="v"/>
            </a:pPr>
            <a:r>
              <a:rPr lang="hu-HU" sz="1800" cap="none" dirty="0" smtClean="0">
                <a:latin typeface="Arial" panose="020B0604020202020204" pitchFamily="34" charset="0"/>
                <a:cs typeface="Arial" panose="020B0604020202020204" pitchFamily="34" charset="0"/>
              </a:rPr>
              <a:t>amelynek </a:t>
            </a:r>
            <a:r>
              <a:rPr lang="hu-HU" sz="1800" cap="none" dirty="0">
                <a:latin typeface="Arial" panose="020B0604020202020204" pitchFamily="34" charset="0"/>
                <a:cs typeface="Arial" panose="020B0604020202020204" pitchFamily="34" charset="0"/>
              </a:rPr>
              <a:t>keretében teljesíti a rehabilitációs tervben foglalt </a:t>
            </a:r>
            <a:r>
              <a:rPr lang="hu-HU" sz="1800" cap="none" dirty="0" smtClean="0">
                <a:latin typeface="Arial" panose="020B0604020202020204" pitchFamily="34" charset="0"/>
                <a:cs typeface="Arial" panose="020B0604020202020204" pitchFamily="34" charset="0"/>
              </a:rPr>
              <a:t>kötelezettségeket.</a:t>
            </a:r>
            <a:endParaRPr lang="hu-HU" sz="1800" cap="none"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hu-HU" sz="1800" dirty="0">
                <a:latin typeface="Arial" panose="020B0604020202020204" pitchFamily="34" charset="0"/>
                <a:cs typeface="Arial" panose="020B0604020202020204" pitchFamily="34" charset="0"/>
              </a:rPr>
              <a:t>(3) A (2) bekezdés szerinti együttműködési kötelezettség keretében a rehabilitációs ellátásban részesülő személy köteles</a:t>
            </a:r>
          </a:p>
          <a:p>
            <a:pPr lvl="1">
              <a:buFont typeface="Wingdings" panose="05000000000000000000" pitchFamily="2" charset="2"/>
              <a:buChar char="v"/>
            </a:pPr>
            <a:r>
              <a:rPr lang="hu-HU" sz="1800" i="1" cap="none" dirty="0" smtClean="0">
                <a:latin typeface="Arial" panose="020B0604020202020204" pitchFamily="34" charset="0"/>
                <a:cs typeface="Arial" panose="020B0604020202020204" pitchFamily="34" charset="0"/>
              </a:rPr>
              <a:t>a) </a:t>
            </a:r>
            <a:r>
              <a:rPr lang="hu-HU" sz="1800" cap="none" dirty="0" err="1" smtClean="0">
                <a:latin typeface="Arial" panose="020B0604020202020204" pitchFamily="34" charset="0"/>
                <a:cs typeface="Arial" panose="020B0604020202020204" pitchFamily="34" charset="0"/>
              </a:rPr>
              <a:t>a</a:t>
            </a:r>
            <a:r>
              <a:rPr lang="hu-HU" sz="1800" cap="none" dirty="0" smtClean="0">
                <a:latin typeface="Arial" panose="020B0604020202020204" pitchFamily="34" charset="0"/>
                <a:cs typeface="Arial" panose="020B0604020202020204" pitchFamily="34" charset="0"/>
              </a:rPr>
              <a:t> rehabilitációs hatóságnál a rehabilitációs tervben meghatározott időpontban megjelenni,</a:t>
            </a:r>
          </a:p>
          <a:p>
            <a:pPr lvl="1">
              <a:buFont typeface="Wingdings" panose="05000000000000000000" pitchFamily="2" charset="2"/>
              <a:buChar char="v"/>
            </a:pPr>
            <a:r>
              <a:rPr lang="hu-HU" sz="1800" i="1" cap="none" dirty="0" smtClean="0">
                <a:latin typeface="Arial" panose="020B0604020202020204" pitchFamily="34" charset="0"/>
                <a:cs typeface="Arial" panose="020B0604020202020204" pitchFamily="34" charset="0"/>
              </a:rPr>
              <a:t>b) </a:t>
            </a:r>
            <a:r>
              <a:rPr lang="hu-HU" sz="1800" cap="none" dirty="0" smtClean="0">
                <a:latin typeface="Arial" panose="020B0604020202020204" pitchFamily="34" charset="0"/>
                <a:cs typeface="Arial" panose="020B0604020202020204" pitchFamily="34" charset="0"/>
              </a:rPr>
              <a:t>értesítési kötelezettségét teljesíteni,</a:t>
            </a:r>
          </a:p>
          <a:p>
            <a:pPr lvl="1">
              <a:buFont typeface="Wingdings" panose="05000000000000000000" pitchFamily="2" charset="2"/>
              <a:buChar char="v"/>
            </a:pPr>
            <a:r>
              <a:rPr lang="hu-HU" sz="1800" i="1" cap="none" dirty="0" smtClean="0">
                <a:latin typeface="Arial" panose="020B0604020202020204" pitchFamily="34" charset="0"/>
                <a:cs typeface="Arial" panose="020B0604020202020204" pitchFamily="34" charset="0"/>
              </a:rPr>
              <a:t>c) </a:t>
            </a:r>
            <a:r>
              <a:rPr lang="hu-HU" sz="1800" cap="none" dirty="0" smtClean="0">
                <a:latin typeface="Arial" panose="020B0604020202020204" pitchFamily="34" charset="0"/>
                <a:cs typeface="Arial" panose="020B0604020202020204" pitchFamily="34" charset="0"/>
              </a:rPr>
              <a:t>aktívan munkahelyet keresni,</a:t>
            </a:r>
          </a:p>
          <a:p>
            <a:pPr lvl="1">
              <a:buFont typeface="Wingdings" panose="05000000000000000000" pitchFamily="2" charset="2"/>
              <a:buChar char="v"/>
            </a:pPr>
            <a:r>
              <a:rPr lang="hu-HU" sz="1800" i="1" cap="none" dirty="0" smtClean="0">
                <a:latin typeface="Arial" panose="020B0604020202020204" pitchFamily="34" charset="0"/>
                <a:cs typeface="Arial" panose="020B0604020202020204" pitchFamily="34" charset="0"/>
              </a:rPr>
              <a:t>d) </a:t>
            </a:r>
            <a:r>
              <a:rPr lang="hu-HU" sz="1800" cap="none" dirty="0" smtClean="0">
                <a:latin typeface="Arial" panose="020B0604020202020204" pitchFamily="34" charset="0"/>
                <a:cs typeface="Arial" panose="020B0604020202020204" pitchFamily="34" charset="0"/>
              </a:rPr>
              <a:t>a felajánlott rehabilitációs szolgáltatást, valamint a támogatott képzési lehetőséget elfogadni, megfelelő munkahelyhez jutást elősegítő munkaerő-piaci programban részt venni, és megfelelő munkahelyre szóló állásajánlatot elfogadni, ide értve a közfoglalkoztatás keretében történő foglalkoztatást is.</a:t>
            </a:r>
          </a:p>
          <a:p>
            <a:pPr>
              <a:lnSpc>
                <a:spcPct val="80000"/>
              </a:lnSpc>
            </a:pPr>
            <a:endParaRPr lang="hu-HU" sz="1800" dirty="0">
              <a:latin typeface="Palatino Linotype" panose="02040502050505030304" pitchFamily="18" charset="0"/>
            </a:endParaRPr>
          </a:p>
          <a:p>
            <a:pPr>
              <a:lnSpc>
                <a:spcPct val="80000"/>
              </a:lnSpc>
            </a:pPr>
            <a:endParaRPr lang="hu-HU" altLang="hu-HU" sz="1800" dirty="0">
              <a:latin typeface="Palatino Linotype" panose="02040502050505030304" pitchFamily="18" charset="0"/>
            </a:endParaRPr>
          </a:p>
          <a:p>
            <a:pPr>
              <a:lnSpc>
                <a:spcPct val="80000"/>
              </a:lnSpc>
            </a:pPr>
            <a:endParaRPr lang="hu-HU" altLang="hu-HU" sz="1800" dirty="0">
              <a:latin typeface="Palatino Linotype" panose="02040502050505030304" pitchFamily="18" charset="0"/>
            </a:endParaRPr>
          </a:p>
          <a:p>
            <a:endParaRPr lang="hu-HU" sz="1800" cap="none" dirty="0" smtClean="0">
              <a:latin typeface="Arial" panose="020B0604020202020204" pitchFamily="34" charset="0"/>
              <a:cs typeface="Arial" panose="020B0604020202020204" pitchFamily="34" charset="0"/>
            </a:endParaRPr>
          </a:p>
          <a:p>
            <a:endParaRPr lang="hu-HU" sz="1800" dirty="0"/>
          </a:p>
        </p:txBody>
      </p:sp>
      <p:sp>
        <p:nvSpPr>
          <p:cNvPr id="2" name="Téglalap 1"/>
          <p:cNvSpPr/>
          <p:nvPr/>
        </p:nvSpPr>
        <p:spPr>
          <a:xfrm>
            <a:off x="1652778" y="471684"/>
            <a:ext cx="6551409" cy="387798"/>
          </a:xfrm>
          <a:prstGeom prst="rect">
            <a:avLst/>
          </a:prstGeom>
        </p:spPr>
        <p:txBody>
          <a:bodyPr wrap="none">
            <a:spAutoFit/>
          </a:bodyPr>
          <a:lstStyle/>
          <a:p>
            <a:pPr>
              <a:lnSpc>
                <a:spcPct val="80000"/>
              </a:lnSpc>
            </a:pPr>
            <a:r>
              <a:rPr lang="hu-HU" altLang="hu-HU" sz="2400" b="1" dirty="0" smtClean="0">
                <a:solidFill>
                  <a:schemeClr val="bg1"/>
                </a:solidFill>
                <a:latin typeface="Arial" panose="020B0604020202020204" pitchFamily="34" charset="0"/>
                <a:cs typeface="Arial" panose="020B0604020202020204" pitchFamily="34" charset="0"/>
              </a:rPr>
              <a:t>REHABILITÁCIÓS ELLÁTÁS FELTÉTELEI 2.</a:t>
            </a:r>
            <a:endParaRPr lang="hu-HU" altLang="hu-HU"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589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3901" y="375631"/>
            <a:ext cx="7773338" cy="506226"/>
          </a:xfrm>
        </p:spPr>
        <p:txBody>
          <a:bodyPr/>
          <a:lstStyle/>
          <a:p>
            <a:pPr algn="ctr"/>
            <a:r>
              <a:rPr lang="hu-HU" altLang="hu-HU" sz="2400" b="1" dirty="0">
                <a:solidFill>
                  <a:schemeClr val="bg1"/>
                </a:solidFill>
                <a:latin typeface="Arial" panose="020B0604020202020204" pitchFamily="34" charset="0"/>
                <a:cs typeface="Arial" panose="020B0604020202020204" pitchFamily="34" charset="0"/>
              </a:rPr>
              <a:t>Rokkantsági ellátásra jogosultak</a:t>
            </a:r>
          </a:p>
        </p:txBody>
      </p:sp>
      <p:sp>
        <p:nvSpPr>
          <p:cNvPr id="28675" name="Rectangle 3"/>
          <p:cNvSpPr>
            <a:spLocks noGrp="1" noChangeArrowheads="1"/>
          </p:cNvSpPr>
          <p:nvPr>
            <p:ph idx="1"/>
          </p:nvPr>
        </p:nvSpPr>
        <p:spPr>
          <a:xfrm>
            <a:off x="395536" y="1340768"/>
            <a:ext cx="8424936" cy="5256584"/>
          </a:xfrm>
          <a:prstGeom prst="rect">
            <a:avLst/>
          </a:prstGeom>
        </p:spPr>
        <p:txBody>
          <a:bodyPr anchor="ctr">
            <a:normAutofit/>
          </a:bodyPr>
          <a:lstStyle/>
          <a:p>
            <a:pPr algn="just">
              <a:lnSpc>
                <a:spcPct val="80000"/>
              </a:lnSpc>
              <a:buFont typeface="Wingdings" panose="05000000000000000000" pitchFamily="2" charset="2"/>
              <a:buNone/>
            </a:pPr>
            <a:endParaRPr lang="hu-HU" altLang="hu-HU" sz="1425" cap="none" dirty="0" smtClean="0">
              <a:latin typeface="Arial" panose="020B0604020202020204" pitchFamily="34" charset="0"/>
              <a:cs typeface="Arial" panose="020B0604020202020204" pitchFamily="34" charset="0"/>
            </a:endParaRPr>
          </a:p>
          <a:p>
            <a:pPr marL="0" indent="0">
              <a:buNone/>
            </a:pPr>
            <a:r>
              <a:rPr lang="hu-HU" altLang="hu-HU" sz="1800" cap="none" dirty="0" smtClean="0">
                <a:latin typeface="Arial" panose="020B0604020202020204" pitchFamily="34" charset="0"/>
                <a:cs typeface="Arial" panose="020B0604020202020204" pitchFamily="34" charset="0"/>
              </a:rPr>
              <a:t>A </a:t>
            </a:r>
            <a:r>
              <a:rPr lang="hu-HU" altLang="hu-HU" sz="1900" cap="none" dirty="0">
                <a:latin typeface="Arial" panose="020B0604020202020204" pitchFamily="34" charset="0"/>
                <a:cs typeface="Arial" panose="020B0604020202020204" pitchFamily="34" charset="0"/>
              </a:rPr>
              <a:t>rehabilitációs hatóság a komplex minősítés során megállapítja, hogy a </a:t>
            </a:r>
            <a:r>
              <a:rPr lang="hu-HU" altLang="hu-HU" sz="1900" b="1" cap="none" dirty="0">
                <a:latin typeface="Arial" panose="020B0604020202020204" pitchFamily="34" charset="0"/>
                <a:cs typeface="Arial" panose="020B0604020202020204" pitchFamily="34" charset="0"/>
              </a:rPr>
              <a:t>megváltozott munkaképességű személy foglalkozási rehabilitációja nem javasolt,</a:t>
            </a:r>
            <a:r>
              <a:rPr lang="hu-HU" altLang="hu-HU" sz="1900" cap="none" dirty="0">
                <a:latin typeface="Arial" panose="020B0604020202020204" pitchFamily="34" charset="0"/>
                <a:cs typeface="Arial" panose="020B0604020202020204" pitchFamily="34" charset="0"/>
              </a:rPr>
              <a:t> ezen belül</a:t>
            </a:r>
          </a:p>
          <a:p>
            <a:pPr>
              <a:spcBef>
                <a:spcPts val="1800"/>
              </a:spcBef>
            </a:pPr>
            <a:r>
              <a:rPr lang="hu-HU" altLang="hu-HU" sz="1900" cap="none" dirty="0" smtClean="0">
                <a:latin typeface="Arial" panose="020B0604020202020204" pitchFamily="34" charset="0"/>
                <a:cs typeface="Arial" panose="020B0604020202020204" pitchFamily="34" charset="0"/>
              </a:rPr>
              <a:t>egészségi </a:t>
            </a:r>
            <a:r>
              <a:rPr lang="hu-HU" altLang="hu-HU" sz="1900" cap="none" dirty="0">
                <a:latin typeface="Arial" panose="020B0604020202020204" pitchFamily="34" charset="0"/>
                <a:cs typeface="Arial" panose="020B0604020202020204" pitchFamily="34" charset="0"/>
              </a:rPr>
              <a:t>állapota alapján foglalkoztathatósága rehabilitációval helyreállítható, azonban a komplex minősítés szakmai szabályairól szóló rendeletben meghatározott egyéb körülményei miatt foglalkozási rehabilitációja nem javasolt </a:t>
            </a:r>
            <a:r>
              <a:rPr lang="hu-HU" altLang="hu-HU" sz="1900" cap="none" dirty="0" smtClean="0">
                <a:latin typeface="Arial" panose="020B0604020202020204" pitchFamily="34" charset="0"/>
                <a:cs typeface="Arial" panose="020B0604020202020204" pitchFamily="34" charset="0"/>
              </a:rPr>
              <a:t>(B2 minősítésű), </a:t>
            </a:r>
          </a:p>
          <a:p>
            <a:pPr>
              <a:spcBef>
                <a:spcPts val="1800"/>
              </a:spcBef>
            </a:pPr>
            <a:r>
              <a:rPr lang="hu-HU" altLang="hu-HU" sz="1900" cap="none" dirty="0" smtClean="0">
                <a:latin typeface="Arial" panose="020B0604020202020204" pitchFamily="34" charset="0"/>
                <a:cs typeface="Arial" panose="020B0604020202020204" pitchFamily="34" charset="0"/>
              </a:rPr>
              <a:t>egészségi </a:t>
            </a:r>
            <a:r>
              <a:rPr lang="hu-HU" altLang="hu-HU" sz="1900" cap="none" dirty="0">
                <a:latin typeface="Arial" panose="020B0604020202020204" pitchFamily="34" charset="0"/>
                <a:cs typeface="Arial" panose="020B0604020202020204" pitchFamily="34" charset="0"/>
              </a:rPr>
              <a:t>állapota alapján tartós foglalkozási rehabilitációt igényel, azonban a komplex minősítés szakmai szabályairól szóló rendeletben meghatározott egyéb körülményei miatt foglalkozási rehabilitációja nem javasolt </a:t>
            </a:r>
            <a:r>
              <a:rPr lang="hu-HU" altLang="hu-HU" sz="1900" cap="none" dirty="0" smtClean="0">
                <a:latin typeface="Arial" panose="020B0604020202020204" pitchFamily="34" charset="0"/>
                <a:cs typeface="Arial" panose="020B0604020202020204" pitchFamily="34" charset="0"/>
              </a:rPr>
              <a:t>(C2 minősítésű), </a:t>
            </a:r>
            <a:endParaRPr lang="hu-HU" altLang="hu-HU" sz="1900" cap="none" dirty="0">
              <a:latin typeface="Arial" panose="020B0604020202020204" pitchFamily="34" charset="0"/>
              <a:cs typeface="Arial" panose="020B0604020202020204" pitchFamily="34" charset="0"/>
            </a:endParaRPr>
          </a:p>
          <a:p>
            <a:pPr>
              <a:spcBef>
                <a:spcPts val="1800"/>
              </a:spcBef>
            </a:pPr>
            <a:r>
              <a:rPr lang="hu-HU" altLang="hu-HU" sz="1900" cap="none" dirty="0">
                <a:latin typeface="Arial" panose="020B0604020202020204" pitchFamily="34" charset="0"/>
                <a:cs typeface="Arial" panose="020B0604020202020204" pitchFamily="34" charset="0"/>
              </a:rPr>
              <a:t>k</a:t>
            </a:r>
            <a:r>
              <a:rPr lang="hu-HU" altLang="hu-HU" sz="1900" cap="none" dirty="0" smtClean="0">
                <a:latin typeface="Arial" panose="020B0604020202020204" pitchFamily="34" charset="0"/>
                <a:cs typeface="Arial" panose="020B0604020202020204" pitchFamily="34" charset="0"/>
              </a:rPr>
              <a:t>izárólag </a:t>
            </a:r>
            <a:r>
              <a:rPr lang="hu-HU" altLang="hu-HU" sz="1900" cap="none" dirty="0">
                <a:latin typeface="Arial" panose="020B0604020202020204" pitchFamily="34" charset="0"/>
                <a:cs typeface="Arial" panose="020B0604020202020204" pitchFamily="34" charset="0"/>
              </a:rPr>
              <a:t>folyamatos támogatással foglalkoztatható </a:t>
            </a:r>
            <a:r>
              <a:rPr lang="hu-HU" altLang="hu-HU" sz="1900" cap="none" dirty="0" smtClean="0">
                <a:latin typeface="Arial" panose="020B0604020202020204" pitchFamily="34" charset="0"/>
                <a:cs typeface="Arial" panose="020B0604020202020204" pitchFamily="34" charset="0"/>
              </a:rPr>
              <a:t>(D minősítésű), </a:t>
            </a:r>
            <a:endParaRPr lang="hu-HU" altLang="hu-HU" sz="1900" cap="none" dirty="0">
              <a:latin typeface="Arial" panose="020B0604020202020204" pitchFamily="34" charset="0"/>
              <a:cs typeface="Arial" panose="020B0604020202020204" pitchFamily="34" charset="0"/>
            </a:endParaRPr>
          </a:p>
          <a:p>
            <a:pPr>
              <a:spcBef>
                <a:spcPts val="1800"/>
              </a:spcBef>
            </a:pPr>
            <a:r>
              <a:rPr lang="hu-HU" altLang="hu-HU" sz="1900" cap="none" dirty="0" smtClean="0">
                <a:latin typeface="Arial" panose="020B0604020202020204" pitchFamily="34" charset="0"/>
                <a:cs typeface="Arial" panose="020B0604020202020204" pitchFamily="34" charset="0"/>
              </a:rPr>
              <a:t>egészségkárosodása </a:t>
            </a:r>
            <a:r>
              <a:rPr lang="hu-HU" altLang="hu-HU" sz="1900" cap="none" dirty="0">
                <a:latin typeface="Arial" panose="020B0604020202020204" pitchFamily="34" charset="0"/>
                <a:cs typeface="Arial" panose="020B0604020202020204" pitchFamily="34" charset="0"/>
              </a:rPr>
              <a:t>jelentős és önellátásra nem vagy csak </a:t>
            </a:r>
            <a:r>
              <a:rPr lang="hu-HU" altLang="hu-HU" sz="1900" cap="none" dirty="0" smtClean="0">
                <a:latin typeface="Arial" panose="020B0604020202020204" pitchFamily="34" charset="0"/>
                <a:cs typeface="Arial" panose="020B0604020202020204" pitchFamily="34" charset="0"/>
              </a:rPr>
              <a:t>segítséggel </a:t>
            </a:r>
            <a:r>
              <a:rPr lang="hu-HU" altLang="hu-HU" sz="1900" cap="none" dirty="0">
                <a:latin typeface="Arial" panose="020B0604020202020204" pitchFamily="34" charset="0"/>
                <a:cs typeface="Arial" panose="020B0604020202020204" pitchFamily="34" charset="0"/>
              </a:rPr>
              <a:t>képes </a:t>
            </a:r>
            <a:r>
              <a:rPr lang="hu-HU" altLang="hu-HU" sz="1900" cap="none" dirty="0" smtClean="0">
                <a:latin typeface="Arial" panose="020B0604020202020204" pitchFamily="34" charset="0"/>
                <a:cs typeface="Arial" panose="020B0604020202020204" pitchFamily="34" charset="0"/>
              </a:rPr>
              <a:t>(E minősítésű).</a:t>
            </a:r>
            <a:endParaRPr lang="hu-HU" altLang="hu-HU" sz="1900" cap="none" dirty="0">
              <a:latin typeface="Arial" panose="020B0604020202020204" pitchFamily="34" charset="0"/>
              <a:cs typeface="Arial" panose="020B0604020202020204" pitchFamily="34" charset="0"/>
            </a:endParaRPr>
          </a:p>
          <a:p>
            <a:pPr>
              <a:lnSpc>
                <a:spcPct val="80000"/>
              </a:lnSpc>
            </a:pPr>
            <a:endParaRPr lang="hu-HU" altLang="hu-HU" sz="1425" dirty="0">
              <a:latin typeface="Palatino Linotype" panose="02040502050505030304" pitchFamily="18" charset="0"/>
            </a:endParaRPr>
          </a:p>
        </p:txBody>
      </p:sp>
    </p:spTree>
    <p:extLst>
      <p:ext uri="{BB962C8B-B14F-4D97-AF65-F5344CB8AC3E}">
        <p14:creationId xmlns:p14="http://schemas.microsoft.com/office/powerpoint/2010/main" val="1818549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églalap 2"/>
          <p:cNvSpPr/>
          <p:nvPr/>
        </p:nvSpPr>
        <p:spPr>
          <a:xfrm>
            <a:off x="929640" y="124039"/>
            <a:ext cx="7284720" cy="461665"/>
          </a:xfrm>
          <a:prstGeom prst="rect">
            <a:avLst/>
          </a:prstGeom>
        </p:spPr>
        <p:txBody>
          <a:bodyPr wrap="square">
            <a:spAutoFit/>
          </a:bodyPr>
          <a:lstStyle/>
          <a:p>
            <a:pPr algn="ctr"/>
            <a:r>
              <a:rPr lang="hu-HU" sz="2400" b="1" dirty="0" smtClean="0">
                <a:solidFill>
                  <a:schemeClr val="bg1"/>
                </a:solidFill>
                <a:latin typeface="Arial" panose="020B0604020202020204" pitchFamily="34" charset="0"/>
                <a:ea typeface="Verdana" panose="020B0604030504040204" pitchFamily="34" charset="0"/>
                <a:cs typeface="Arial" panose="020B0604020202020204" pitchFamily="34" charset="0"/>
              </a:rPr>
              <a:t>TÖRTÉNETI ÁTTEKINTÉS</a:t>
            </a:r>
            <a:endParaRPr lang="hu-HU" sz="2400" dirty="0">
              <a:latin typeface="Arial" panose="020B0604020202020204" pitchFamily="34" charset="0"/>
              <a:cs typeface="Arial" panose="020B0604020202020204" pitchFamily="34" charset="0"/>
            </a:endParaRPr>
          </a:p>
        </p:txBody>
      </p:sp>
      <p:pic>
        <p:nvPicPr>
          <p:cNvPr id="4" name="Kép 3" descr="FR és munkaerő-piaci növekedés idővonala"/>
          <p:cNvPicPr/>
          <p:nvPr/>
        </p:nvPicPr>
        <p:blipFill>
          <a:blip r:embed="rId4">
            <a:extLst>
              <a:ext uri="{28A0092B-C50C-407E-A947-70E740481C1C}">
                <a14:useLocalDpi xmlns:a14="http://schemas.microsoft.com/office/drawing/2010/main" val="0"/>
              </a:ext>
            </a:extLst>
          </a:blip>
          <a:srcRect/>
          <a:stretch>
            <a:fillRect/>
          </a:stretch>
        </p:blipFill>
        <p:spPr bwMode="auto">
          <a:xfrm>
            <a:off x="0" y="661904"/>
            <a:ext cx="9144000" cy="6196096"/>
          </a:xfrm>
          <a:prstGeom prst="rect">
            <a:avLst/>
          </a:prstGeom>
          <a:noFill/>
          <a:ln>
            <a:noFill/>
          </a:ln>
        </p:spPr>
      </p:pic>
    </p:spTree>
    <p:extLst>
      <p:ext uri="{BB962C8B-B14F-4D97-AF65-F5344CB8AC3E}">
        <p14:creationId xmlns:p14="http://schemas.microsoft.com/office/powerpoint/2010/main" val="4073051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1039" y="382775"/>
            <a:ext cx="7773338" cy="506226"/>
          </a:xfrm>
        </p:spPr>
        <p:txBody>
          <a:bodyPr>
            <a:noAutofit/>
          </a:bodyPr>
          <a:lstStyle/>
          <a:p>
            <a:pPr algn="ctr"/>
            <a:r>
              <a:rPr lang="hu-HU" sz="3200" b="1" dirty="0" smtClean="0">
                <a:solidFill>
                  <a:schemeClr val="bg1"/>
                </a:solidFill>
                <a:latin typeface="Arial" panose="020B0604020202020204" pitchFamily="34" charset="0"/>
                <a:cs typeface="Arial" panose="020B0604020202020204" pitchFamily="34" charset="0"/>
              </a:rPr>
              <a:t>Ellátások</a:t>
            </a:r>
            <a:r>
              <a:rPr lang="hu-HU" sz="3200" b="1" dirty="0" smtClean="0">
                <a:latin typeface="Arial" panose="020B0604020202020204" pitchFamily="34" charset="0"/>
                <a:cs typeface="Arial" panose="020B0604020202020204" pitchFamily="34" charset="0"/>
              </a:rPr>
              <a:t> </a:t>
            </a:r>
            <a:r>
              <a:rPr lang="hu-HU" sz="3200" b="1" dirty="0">
                <a:solidFill>
                  <a:schemeClr val="bg1"/>
                </a:solidFill>
                <a:latin typeface="Arial" panose="020B0604020202020204" pitchFamily="34" charset="0"/>
                <a:cs typeface="Arial" panose="020B0604020202020204" pitchFamily="34" charset="0"/>
              </a:rPr>
              <a:t>összege</a:t>
            </a:r>
          </a:p>
        </p:txBody>
      </p:sp>
      <p:sp>
        <p:nvSpPr>
          <p:cNvPr id="3" name="Tartalom helye 2"/>
          <p:cNvSpPr>
            <a:spLocks noGrp="1"/>
          </p:cNvSpPr>
          <p:nvPr>
            <p:ph idx="1"/>
          </p:nvPr>
        </p:nvSpPr>
        <p:spPr>
          <a:xfrm>
            <a:off x="400050" y="1340768"/>
            <a:ext cx="8515350" cy="4968553"/>
          </a:xfrm>
          <a:prstGeom prst="rect">
            <a:avLst/>
          </a:prstGeom>
        </p:spPr>
        <p:txBody>
          <a:bodyPr>
            <a:noAutofit/>
          </a:bodyPr>
          <a:lstStyle/>
          <a:p>
            <a:pPr marL="0" indent="0">
              <a:buNone/>
            </a:pPr>
            <a:r>
              <a:rPr lang="hu-HU" sz="16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hu-HU" sz="1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rehabilitációs pénzbeli ellátás havi összege: </a:t>
            </a:r>
          </a:p>
          <a:p>
            <a:r>
              <a:rPr lang="hu-HU" sz="1600" b="1" dirty="0">
                <a:latin typeface="Arial" panose="020B0604020202020204" pitchFamily="34" charset="0"/>
                <a:cs typeface="Arial" panose="020B0604020202020204" pitchFamily="34" charset="0"/>
              </a:rPr>
              <a:t>B1 minősítésnél </a:t>
            </a:r>
            <a:r>
              <a:rPr lang="hu-HU" sz="1600" dirty="0">
                <a:latin typeface="Arial" panose="020B0604020202020204" pitchFamily="34" charset="0"/>
                <a:cs typeface="Arial" panose="020B0604020202020204" pitchFamily="34" charset="0"/>
              </a:rPr>
              <a:t>- a havi átlagjövedelem 35 százaléka, de legalább a jogszabályban meghatározott mértékű alapösszeg 30 százaléka és legfeljebb az alapösszeg 40 százaléka,</a:t>
            </a:r>
          </a:p>
          <a:p>
            <a:r>
              <a:rPr lang="hu-HU" sz="1600" b="1" dirty="0">
                <a:latin typeface="Arial" panose="020B0604020202020204" pitchFamily="34" charset="0"/>
                <a:cs typeface="Arial" panose="020B0604020202020204" pitchFamily="34" charset="0"/>
              </a:rPr>
              <a:t>C1 minősítésnél </a:t>
            </a:r>
            <a:r>
              <a:rPr lang="hu-HU" sz="1600" dirty="0">
                <a:latin typeface="Arial" panose="020B0604020202020204" pitchFamily="34" charset="0"/>
                <a:cs typeface="Arial" panose="020B0604020202020204" pitchFamily="34" charset="0"/>
              </a:rPr>
              <a:t>- aki tartós foglalkozási rehabilitációt igényel, a havi átlagjövedelem 45 százaléka, de legalább az alapösszeg 40 százaléka és legfeljebb az alapösszeg 50 százaléka</a:t>
            </a:r>
            <a:r>
              <a:rPr lang="hu-HU" sz="1600" dirty="0" smtClean="0">
                <a:latin typeface="Arial" panose="020B0604020202020204" pitchFamily="34" charset="0"/>
                <a:cs typeface="Arial" panose="020B0604020202020204" pitchFamily="34" charset="0"/>
              </a:rPr>
              <a:t>.</a:t>
            </a:r>
          </a:p>
          <a:p>
            <a:endParaRPr lang="hu-HU" sz="1600" dirty="0">
              <a:latin typeface="Arial" panose="020B0604020202020204" pitchFamily="34" charset="0"/>
              <a:cs typeface="Arial" panose="020B0604020202020204" pitchFamily="34" charset="0"/>
            </a:endParaRPr>
          </a:p>
          <a:p>
            <a:pPr marL="0" indent="0">
              <a:buNone/>
            </a:pPr>
            <a:r>
              <a:rPr lang="hu-HU" sz="1600" u="sng" cap="non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rokkantsági ellátás összege</a:t>
            </a:r>
          </a:p>
          <a:p>
            <a:pPr algn="just"/>
            <a:r>
              <a:rPr lang="hu-HU" sz="1600" b="1" i="1" cap="none" dirty="0" smtClean="0">
                <a:latin typeface="Arial" panose="020B0604020202020204" pitchFamily="34" charset="0"/>
                <a:cs typeface="Arial" panose="020B0604020202020204" pitchFamily="34" charset="0"/>
              </a:rPr>
              <a:t>B2 minősítésnél: </a:t>
            </a:r>
            <a:r>
              <a:rPr lang="hu-HU" sz="1600" cap="none" dirty="0" smtClean="0">
                <a:latin typeface="Arial" panose="020B0604020202020204" pitchFamily="34" charset="0"/>
                <a:cs typeface="Arial" panose="020B0604020202020204" pitchFamily="34" charset="0"/>
              </a:rPr>
              <a:t>a havi átlagjövedelem 40 százaléka, de legalább az alapösszeg 30 százaléka és legfeljebb az alapösszeg 45 százaléka,</a:t>
            </a:r>
          </a:p>
          <a:p>
            <a:pPr algn="just"/>
            <a:r>
              <a:rPr lang="hu-HU" sz="1600" b="1" i="1" cap="none" dirty="0" smtClean="0">
                <a:latin typeface="Arial" panose="020B0604020202020204" pitchFamily="34" charset="0"/>
                <a:cs typeface="Arial" panose="020B0604020202020204" pitchFamily="34" charset="0"/>
              </a:rPr>
              <a:t>C2 minősítésnél: </a:t>
            </a:r>
            <a:r>
              <a:rPr lang="hu-HU" sz="1600" cap="none" dirty="0" smtClean="0">
                <a:latin typeface="Arial" panose="020B0604020202020204" pitchFamily="34" charset="0"/>
                <a:cs typeface="Arial" panose="020B0604020202020204" pitchFamily="34" charset="0"/>
              </a:rPr>
              <a:t>a havi átlagjövedelem 60 százaléka, de legalább az alapösszeg 45 százaléka és legfeljebb az alapösszeg 150 százaléka,</a:t>
            </a:r>
          </a:p>
          <a:p>
            <a:pPr algn="just"/>
            <a:r>
              <a:rPr lang="hu-HU" sz="1600" b="1" i="1" cap="none" dirty="0" smtClean="0">
                <a:latin typeface="Arial" panose="020B0604020202020204" pitchFamily="34" charset="0"/>
                <a:cs typeface="Arial" panose="020B0604020202020204" pitchFamily="34" charset="0"/>
              </a:rPr>
              <a:t>D minősítésnél: </a:t>
            </a:r>
            <a:r>
              <a:rPr lang="hu-HU" sz="1600" cap="none" dirty="0" smtClean="0">
                <a:latin typeface="Arial" panose="020B0604020202020204" pitchFamily="34" charset="0"/>
                <a:cs typeface="Arial" panose="020B0604020202020204" pitchFamily="34" charset="0"/>
              </a:rPr>
              <a:t>a havi átlagjövedelem 65 százaléka, de legalább az alapösszeg 50 százaléka és legfeljebb az alapösszeg 150 százaléka,</a:t>
            </a:r>
          </a:p>
          <a:p>
            <a:pPr algn="just"/>
            <a:r>
              <a:rPr lang="hu-HU" sz="1600" b="1" i="1" cap="none" dirty="0" smtClean="0">
                <a:latin typeface="Arial" panose="020B0604020202020204" pitchFamily="34" charset="0"/>
                <a:cs typeface="Arial" panose="020B0604020202020204" pitchFamily="34" charset="0"/>
              </a:rPr>
              <a:t>E minősítésnél: </a:t>
            </a:r>
            <a:r>
              <a:rPr lang="hu-HU" sz="1600" cap="none" dirty="0" smtClean="0">
                <a:latin typeface="Arial" panose="020B0604020202020204" pitchFamily="34" charset="0"/>
                <a:cs typeface="Arial" panose="020B0604020202020204" pitchFamily="34" charset="0"/>
              </a:rPr>
              <a:t>a havi átlagjövedelem 70 százaléka, de legalább az alapösszeg 55 százaléka és legfeljebb az alapösszeg 150 százaléka.</a:t>
            </a:r>
          </a:p>
          <a:p>
            <a:pPr algn="just"/>
            <a:endParaRPr lang="hu-HU" sz="1600" dirty="0">
              <a:latin typeface="Arial" panose="020B0604020202020204" pitchFamily="34" charset="0"/>
              <a:cs typeface="Arial" panose="020B0604020202020204" pitchFamily="34" charset="0"/>
            </a:endParaRPr>
          </a:p>
          <a:p>
            <a:pPr marL="0" indent="0" algn="r">
              <a:buNone/>
            </a:pPr>
            <a:r>
              <a:rPr lang="hu-HU" sz="1600" dirty="0" smtClean="0">
                <a:latin typeface="Arial" panose="020B0604020202020204" pitchFamily="34" charset="0"/>
                <a:cs typeface="Arial" panose="020B0604020202020204" pitchFamily="34" charset="0"/>
              </a:rPr>
              <a:t>*az </a:t>
            </a:r>
            <a:r>
              <a:rPr lang="hu-HU" sz="1600" dirty="0">
                <a:latin typeface="Arial" panose="020B0604020202020204" pitchFamily="34" charset="0"/>
                <a:cs typeface="Arial" panose="020B0604020202020204" pitchFamily="34" charset="0"/>
              </a:rPr>
              <a:t>alapösszeg 2020. évben 104.405 Ft.</a:t>
            </a:r>
          </a:p>
          <a:p>
            <a:pPr algn="just"/>
            <a:endParaRPr lang="hu-HU" sz="1600" cap="none" dirty="0" smtClean="0">
              <a:latin typeface="Arial" panose="020B0604020202020204" pitchFamily="34" charset="0"/>
              <a:cs typeface="Arial" panose="020B0604020202020204" pitchFamily="34" charset="0"/>
            </a:endParaRPr>
          </a:p>
          <a:p>
            <a:endParaRPr lang="hu-HU" sz="1600" dirty="0"/>
          </a:p>
        </p:txBody>
      </p:sp>
    </p:spTree>
    <p:extLst>
      <p:ext uri="{BB962C8B-B14F-4D97-AF65-F5344CB8AC3E}">
        <p14:creationId xmlns:p14="http://schemas.microsoft.com/office/powerpoint/2010/main" val="2117543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55576" y="107157"/>
            <a:ext cx="7773338" cy="1052736"/>
          </a:xfrm>
        </p:spPr>
        <p:txBody>
          <a:bodyPr>
            <a:noAutofit/>
          </a:bodyPr>
          <a:lstStyle/>
          <a:p>
            <a:pPr algn="ctr"/>
            <a:r>
              <a:rPr lang="hu-HU" sz="3600" dirty="0" smtClean="0">
                <a:solidFill>
                  <a:schemeClr val="bg1"/>
                </a:solidFill>
                <a:latin typeface="Arial" panose="020B0604020202020204" pitchFamily="34" charset="0"/>
                <a:cs typeface="Arial" panose="020B0604020202020204" pitchFamily="34" charset="0"/>
              </a:rPr>
              <a:t>JOGORVOSLATI LEHETŐSÉGEK</a:t>
            </a:r>
            <a:endParaRPr lang="hu-HU" sz="3600" dirty="0">
              <a:solidFill>
                <a:schemeClr val="bg1"/>
              </a:solidFill>
              <a:latin typeface="Arial" panose="020B0604020202020204" pitchFamily="34" charset="0"/>
              <a:cs typeface="Arial" panose="020B0604020202020204" pitchFamily="34" charset="0"/>
            </a:endParaRPr>
          </a:p>
        </p:txBody>
      </p:sp>
      <p:sp>
        <p:nvSpPr>
          <p:cNvPr id="3" name="Téglalap 2"/>
          <p:cNvSpPr/>
          <p:nvPr/>
        </p:nvSpPr>
        <p:spPr>
          <a:xfrm>
            <a:off x="252507" y="4073187"/>
            <a:ext cx="2941831" cy="369332"/>
          </a:xfrm>
          <a:prstGeom prst="rect">
            <a:avLst/>
          </a:prstGeom>
          <a:ln w="28575">
            <a:solidFill>
              <a:schemeClr val="accent1">
                <a:lumMod val="75000"/>
              </a:schemeClr>
            </a:solidFill>
          </a:ln>
        </p:spPr>
        <p:txBody>
          <a:bodyPr wrap="none">
            <a:spAutoFit/>
          </a:bodyPr>
          <a:lstStyle/>
          <a:p>
            <a:r>
              <a:rPr lang="hu-HU" dirty="0" smtClean="0">
                <a:latin typeface="Arial" panose="020B0604020202020204" pitchFamily="34" charset="0"/>
                <a:cs typeface="Arial" panose="020B0604020202020204" pitchFamily="34" charset="0"/>
              </a:rPr>
              <a:t>Az együttműködés előnyei:</a:t>
            </a:r>
            <a:endParaRPr lang="hu-HU" dirty="0">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149687" y="1364753"/>
            <a:ext cx="8832716" cy="54168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hu-HU" altLang="hu-HU" sz="1600" dirty="0">
                <a:solidFill>
                  <a:srgbClr val="121212"/>
                </a:solidFill>
                <a:cs typeface="Arial" panose="020B0604020202020204" pitchFamily="34" charset="0"/>
              </a:rPr>
              <a:t>A megváltozott munkaképességű személyek ellátásaival kapcsolatban rehabilitációs hatóságként, rehabilitációs szakértői szervként és orvosszakértői szervként a kérelmező lakó- vagy tartózkodási helye szerint illetékes megyei kormányhivatal jár el. </a:t>
            </a:r>
            <a:endParaRPr lang="hu-HU" altLang="hu-HU" sz="1600" dirty="0" smtClean="0">
              <a:solidFill>
                <a:srgbClr val="121212"/>
              </a:solidFill>
              <a:cs typeface="Arial" panose="020B0604020202020204" pitchFamily="34" charset="0"/>
            </a:endParaRPr>
          </a:p>
          <a:p>
            <a:pPr lvl="0" algn="just"/>
            <a:endParaRPr kumimoji="0" lang="hu-HU" altLang="hu-HU" sz="1600" b="0" i="0" u="none" strike="noStrike" cap="none" normalizeH="0" baseline="0" dirty="0">
              <a:ln>
                <a:noFill/>
              </a:ln>
              <a:solidFill>
                <a:srgbClr val="121212"/>
              </a:solidFill>
              <a:effectLst/>
              <a:cs typeface="Arial" panose="020B0604020202020204" pitchFamily="34" charset="0"/>
            </a:endParaRPr>
          </a:p>
          <a:p>
            <a:pPr lvl="0" algn="just"/>
            <a:r>
              <a:rPr kumimoji="0" lang="hu-HU" altLang="hu-HU" sz="1600" b="0" i="0" u="sng" strike="noStrike" cap="none" normalizeH="0" baseline="0" dirty="0" smtClean="0">
                <a:ln>
                  <a:noFill/>
                </a:ln>
                <a:solidFill>
                  <a:srgbClr val="121212"/>
                </a:solidFill>
                <a:effectLst/>
                <a:cs typeface="Arial" panose="020B0604020202020204" pitchFamily="34" charset="0"/>
              </a:rPr>
              <a:t>A rehabilitációs hatóság döntése ellen a közléstől számított 30 napon belül közigazgatási per indítható </a:t>
            </a:r>
            <a:r>
              <a:rPr kumimoji="0" lang="hu-HU" altLang="hu-HU" sz="1600" b="0" i="0" u="none" strike="noStrike" cap="none" normalizeH="0" baseline="0" dirty="0" smtClean="0">
                <a:ln>
                  <a:noFill/>
                </a:ln>
                <a:solidFill>
                  <a:srgbClr val="121212"/>
                </a:solidFill>
                <a:effectLst/>
                <a:cs typeface="Arial" panose="020B0604020202020204" pitchFamily="34" charset="0"/>
              </a:rPr>
              <a:t>a területileg illetékes közigazgatási kollégiummal működő törvényszéknél. </a:t>
            </a:r>
          </a:p>
          <a:p>
            <a:pPr lvl="0" algn="just"/>
            <a:endParaRPr lang="hu-HU" altLang="hu-HU" sz="1600" dirty="0">
              <a:solidFill>
                <a:srgbClr val="121212"/>
              </a:solidFill>
              <a:cs typeface="Arial" panose="020B0604020202020204" pitchFamily="34" charset="0"/>
            </a:endParaRPr>
          </a:p>
          <a:p>
            <a:pPr lvl="0" algn="just"/>
            <a:r>
              <a:rPr kumimoji="0" lang="hu-HU" altLang="hu-HU" sz="1600" b="1" i="0" u="none" strike="noStrike" cap="none" normalizeH="0" baseline="0" dirty="0" smtClean="0">
                <a:ln>
                  <a:noFill/>
                </a:ln>
                <a:solidFill>
                  <a:srgbClr val="121212"/>
                </a:solidFill>
                <a:effectLst/>
                <a:cs typeface="Arial" panose="020B0604020202020204" pitchFamily="34" charset="0"/>
              </a:rPr>
              <a:t>A keresetlevél a döntést hozó rehabilitációs hatósághoz nyújtható be, amelyet papír alapú beadás esetén három példányban kell előterjeszteni.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u-HU" altLang="hu-HU" sz="1600" b="0" i="0" u="sng" strike="noStrike" cap="none" normalizeH="0" baseline="0" dirty="0" smtClean="0">
                <a:ln>
                  <a:noFill/>
                </a:ln>
                <a:solidFill>
                  <a:srgbClr val="121212"/>
                </a:solidFill>
                <a:effectLst/>
                <a:cs typeface="Arial" panose="020B0604020202020204" pitchFamily="34" charset="0"/>
              </a:rPr>
              <a:t/>
            </a:r>
            <a:br>
              <a:rPr kumimoji="0" lang="hu-HU" altLang="hu-HU" sz="1600" b="0" i="0" u="sng" strike="noStrike" cap="none" normalizeH="0" baseline="0" dirty="0" smtClean="0">
                <a:ln>
                  <a:noFill/>
                </a:ln>
                <a:solidFill>
                  <a:srgbClr val="121212"/>
                </a:solidFill>
                <a:effectLst/>
                <a:cs typeface="Arial" panose="020B0604020202020204" pitchFamily="34" charset="0"/>
              </a:rPr>
            </a:br>
            <a:r>
              <a:rPr kumimoji="0" lang="hu-HU" altLang="hu-HU" sz="1600" b="0" i="0" u="sng" strike="noStrike" cap="none" normalizeH="0" baseline="0" dirty="0" smtClean="0">
                <a:ln>
                  <a:noFill/>
                </a:ln>
                <a:solidFill>
                  <a:srgbClr val="121212"/>
                </a:solidFill>
                <a:effectLst/>
                <a:cs typeface="Arial" panose="020B0604020202020204" pitchFamily="34" charset="0"/>
              </a:rPr>
              <a:t>A KÖZIGAZGATÁSI KOLLÉGIUMMAL MŰKÖDŐ TÖRVÉNYSZÉKEK ILLETÉKESSÉGI TERÜLETE KÖZIGAZGATÁSI JOGVITÁKBAN:</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rgbClr val="121212"/>
                </a:solidFill>
                <a:effectLst/>
                <a:cs typeface="Arial" panose="020B0604020202020204" pitchFamily="34" charset="0"/>
              </a:rPr>
              <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1.  </a:t>
            </a:r>
            <a:r>
              <a:rPr kumimoji="0" lang="hu-HU" altLang="hu-HU" sz="1600" b="1" i="0" u="none" strike="noStrike" cap="none" normalizeH="0" baseline="0" dirty="0" smtClean="0">
                <a:ln>
                  <a:noFill/>
                </a:ln>
                <a:solidFill>
                  <a:srgbClr val="121212"/>
                </a:solidFill>
                <a:effectLst/>
                <a:cs typeface="Arial" panose="020B0604020202020204" pitchFamily="34" charset="0"/>
              </a:rPr>
              <a:t>Fővárosi Törvényszék </a:t>
            </a:r>
            <a:r>
              <a:rPr lang="hu-HU" altLang="hu-HU" sz="1600" b="1" dirty="0" smtClean="0">
                <a:solidFill>
                  <a:srgbClr val="121212"/>
                </a:solidFill>
                <a:cs typeface="Arial" panose="020B0604020202020204" pitchFamily="34" charset="0"/>
              </a:rPr>
              <a:t>- </a:t>
            </a:r>
            <a:r>
              <a:rPr kumimoji="0" lang="hu-HU" altLang="hu-HU" sz="1600" b="0" i="0" u="none" strike="noStrike" cap="none" normalizeH="0" baseline="0" dirty="0" smtClean="0">
                <a:ln>
                  <a:noFill/>
                </a:ln>
                <a:solidFill>
                  <a:srgbClr val="121212"/>
                </a:solidFill>
                <a:effectLst/>
                <a:cs typeface="Arial" panose="020B0604020202020204" pitchFamily="34" charset="0"/>
              </a:rPr>
              <a:t>Budapest főváros </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2.  </a:t>
            </a:r>
            <a:r>
              <a:rPr kumimoji="0" lang="hu-HU" altLang="hu-HU" sz="1600" b="1" i="0" u="none" strike="noStrike" cap="none" normalizeH="0" baseline="0" dirty="0" smtClean="0">
                <a:ln>
                  <a:noFill/>
                </a:ln>
                <a:solidFill>
                  <a:srgbClr val="121212"/>
                </a:solidFill>
                <a:effectLst/>
                <a:cs typeface="Arial" panose="020B0604020202020204" pitchFamily="34" charset="0"/>
              </a:rPr>
              <a:t>Budapest Környéki Törvényszék </a:t>
            </a:r>
            <a:r>
              <a:rPr kumimoji="0" lang="hu-HU" altLang="hu-HU" sz="1600" b="0" i="0" u="none" strike="noStrike" cap="none" normalizeH="0" baseline="0" dirty="0" smtClean="0">
                <a:ln>
                  <a:noFill/>
                </a:ln>
                <a:solidFill>
                  <a:srgbClr val="121212"/>
                </a:solidFill>
                <a:effectLst/>
                <a:cs typeface="Arial" panose="020B0604020202020204" pitchFamily="34" charset="0"/>
              </a:rPr>
              <a:t> - Nógrád megye, Pest megye</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3. </a:t>
            </a:r>
            <a:r>
              <a:rPr kumimoji="0" lang="hu-HU" altLang="hu-HU" sz="1600" b="1" i="0" u="none" strike="noStrike" cap="none" normalizeH="0" baseline="0" dirty="0" smtClean="0">
                <a:ln>
                  <a:noFill/>
                </a:ln>
                <a:solidFill>
                  <a:srgbClr val="121212"/>
                </a:solidFill>
                <a:effectLst/>
                <a:cs typeface="Arial" panose="020B0604020202020204" pitchFamily="34" charset="0"/>
              </a:rPr>
              <a:t> Debreceni Törvényszék</a:t>
            </a:r>
            <a:r>
              <a:rPr kumimoji="0" lang="hu-HU" altLang="hu-HU" sz="1600" b="0" i="0" u="none" strike="noStrike" cap="none" normalizeH="0" baseline="0" dirty="0" smtClean="0">
                <a:ln>
                  <a:noFill/>
                </a:ln>
                <a:solidFill>
                  <a:srgbClr val="121212"/>
                </a:solidFill>
                <a:effectLst/>
                <a:cs typeface="Arial" panose="020B0604020202020204" pitchFamily="34" charset="0"/>
              </a:rPr>
              <a:t> - Hajdú-Bihar megye, Jász-Nagykun-Szolnok megye, Szabolcs-Szatmár-Bereg megye</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4.  </a:t>
            </a:r>
            <a:r>
              <a:rPr kumimoji="0" lang="hu-HU" altLang="hu-HU" sz="1600" b="1" i="0" u="none" strike="noStrike" cap="none" normalizeH="0" baseline="0" dirty="0" smtClean="0">
                <a:ln>
                  <a:noFill/>
                </a:ln>
                <a:solidFill>
                  <a:srgbClr val="121212"/>
                </a:solidFill>
                <a:effectLst/>
                <a:cs typeface="Arial" panose="020B0604020202020204" pitchFamily="34" charset="0"/>
              </a:rPr>
              <a:t>Győri Törvényszék - </a:t>
            </a:r>
            <a:r>
              <a:rPr kumimoji="0" lang="hu-HU" altLang="hu-HU" sz="1600" b="0" i="0" u="none" strike="noStrike" cap="none" normalizeH="0" baseline="0" dirty="0" smtClean="0">
                <a:ln>
                  <a:noFill/>
                </a:ln>
                <a:solidFill>
                  <a:srgbClr val="121212"/>
                </a:solidFill>
                <a:effectLst/>
                <a:cs typeface="Arial" panose="020B0604020202020204" pitchFamily="34" charset="0"/>
              </a:rPr>
              <a:t>Győr-Moson-Sopron megye, Komárom-Esztergom megye, Vas megye</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5.  </a:t>
            </a:r>
            <a:r>
              <a:rPr kumimoji="0" lang="hu-HU" altLang="hu-HU" sz="1600" b="1" i="0" u="none" strike="noStrike" cap="none" normalizeH="0" baseline="0" dirty="0" smtClean="0">
                <a:ln>
                  <a:noFill/>
                </a:ln>
                <a:solidFill>
                  <a:srgbClr val="121212"/>
                </a:solidFill>
                <a:effectLst/>
                <a:cs typeface="Arial" panose="020B0604020202020204" pitchFamily="34" charset="0"/>
              </a:rPr>
              <a:t>Miskolci Törvényszék -</a:t>
            </a:r>
            <a:r>
              <a:rPr kumimoji="0" lang="hu-HU" altLang="hu-HU" sz="1600" b="0" i="0" u="none" strike="noStrike" cap="none" normalizeH="0" baseline="0" dirty="0" smtClean="0">
                <a:ln>
                  <a:noFill/>
                </a:ln>
                <a:solidFill>
                  <a:srgbClr val="121212"/>
                </a:solidFill>
                <a:effectLst/>
                <a:cs typeface="Arial" panose="020B0604020202020204" pitchFamily="34" charset="0"/>
              </a:rPr>
              <a:t> Borsod-Abaúj-Zemplén megye, Heves megye</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6.  </a:t>
            </a:r>
            <a:r>
              <a:rPr kumimoji="0" lang="hu-HU" altLang="hu-HU" sz="1600" b="1" i="0" u="none" strike="noStrike" cap="none" normalizeH="0" baseline="0" dirty="0" smtClean="0">
                <a:ln>
                  <a:noFill/>
                </a:ln>
                <a:solidFill>
                  <a:srgbClr val="121212"/>
                </a:solidFill>
                <a:effectLst/>
                <a:cs typeface="Arial" panose="020B0604020202020204" pitchFamily="34" charset="0"/>
              </a:rPr>
              <a:t>Pécsi Törvényszék - </a:t>
            </a:r>
            <a:r>
              <a:rPr kumimoji="0" lang="hu-HU" altLang="hu-HU" sz="1600" b="0" i="0" u="none" strike="noStrike" cap="none" normalizeH="0" baseline="0" dirty="0" smtClean="0">
                <a:ln>
                  <a:noFill/>
                </a:ln>
                <a:solidFill>
                  <a:srgbClr val="121212"/>
                </a:solidFill>
                <a:effectLst/>
                <a:cs typeface="Arial" panose="020B0604020202020204" pitchFamily="34" charset="0"/>
              </a:rPr>
              <a:t>Baranya megye, Somogy megye, Tolna amegye</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7.  </a:t>
            </a:r>
            <a:r>
              <a:rPr kumimoji="0" lang="hu-HU" altLang="hu-HU" sz="1600" b="1" i="0" u="none" strike="noStrike" cap="none" normalizeH="0" baseline="0" dirty="0" smtClean="0">
                <a:ln>
                  <a:noFill/>
                </a:ln>
                <a:solidFill>
                  <a:srgbClr val="121212"/>
                </a:solidFill>
                <a:effectLst/>
                <a:cs typeface="Arial" panose="020B0604020202020204" pitchFamily="34" charset="0"/>
              </a:rPr>
              <a:t>Szegedi Törvényszék - </a:t>
            </a:r>
            <a:r>
              <a:rPr kumimoji="0" lang="hu-HU" altLang="hu-HU" sz="1600" b="0" i="0" u="none" strike="noStrike" cap="none" normalizeH="0" baseline="0" dirty="0" smtClean="0">
                <a:ln>
                  <a:noFill/>
                </a:ln>
                <a:solidFill>
                  <a:srgbClr val="121212"/>
                </a:solidFill>
                <a:effectLst/>
                <a:cs typeface="Arial" panose="020B0604020202020204" pitchFamily="34" charset="0"/>
              </a:rPr>
              <a:t>Bács-Kiskun megye, Békés megye, Csongrád megye</a:t>
            </a:r>
            <a:br>
              <a:rPr kumimoji="0" lang="hu-HU" altLang="hu-HU" sz="1600" b="0" i="0" u="none" strike="noStrike" cap="none" normalizeH="0" baseline="0" dirty="0" smtClean="0">
                <a:ln>
                  <a:noFill/>
                </a:ln>
                <a:solidFill>
                  <a:srgbClr val="121212"/>
                </a:solidFill>
                <a:effectLst/>
                <a:cs typeface="Arial" panose="020B0604020202020204" pitchFamily="34" charset="0"/>
              </a:rPr>
            </a:br>
            <a:r>
              <a:rPr kumimoji="0" lang="hu-HU" altLang="hu-HU" sz="1600" b="0" i="0" u="none" strike="noStrike" cap="none" normalizeH="0" baseline="0" dirty="0" smtClean="0">
                <a:ln>
                  <a:noFill/>
                </a:ln>
                <a:solidFill>
                  <a:srgbClr val="121212"/>
                </a:solidFill>
                <a:effectLst/>
                <a:cs typeface="Arial" panose="020B0604020202020204" pitchFamily="34" charset="0"/>
              </a:rPr>
              <a:t> 8.  </a:t>
            </a:r>
            <a:r>
              <a:rPr kumimoji="0" lang="hu-HU" altLang="hu-HU" sz="1600" b="1" i="0" u="none" strike="noStrike" cap="none" normalizeH="0" baseline="0" dirty="0" smtClean="0">
                <a:ln>
                  <a:noFill/>
                </a:ln>
                <a:solidFill>
                  <a:srgbClr val="121212"/>
                </a:solidFill>
                <a:effectLst/>
                <a:cs typeface="Arial" panose="020B0604020202020204" pitchFamily="34" charset="0"/>
              </a:rPr>
              <a:t>Veszprémi Törvényszék - </a:t>
            </a:r>
            <a:r>
              <a:rPr kumimoji="0" lang="hu-HU" altLang="hu-HU" sz="1600" b="0" i="0" u="none" strike="noStrike" cap="none" normalizeH="0" baseline="0" dirty="0" smtClean="0">
                <a:ln>
                  <a:noFill/>
                </a:ln>
                <a:solidFill>
                  <a:srgbClr val="121212"/>
                </a:solidFill>
                <a:effectLst/>
                <a:cs typeface="Arial" panose="020B0604020202020204" pitchFamily="34" charset="0"/>
              </a:rPr>
              <a:t>Fejér megye, Veszprém megye, Zala megye</a:t>
            </a:r>
            <a:endParaRPr kumimoji="0" lang="hu-HU" altLang="hu-HU" sz="24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015311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55576" y="107157"/>
            <a:ext cx="7773338" cy="1052736"/>
          </a:xfrm>
        </p:spPr>
        <p:txBody>
          <a:bodyPr>
            <a:noAutofit/>
          </a:bodyPr>
          <a:lstStyle/>
          <a:p>
            <a:pPr algn="ctr"/>
            <a:r>
              <a:rPr lang="hu-HU" sz="3600" dirty="0" smtClean="0">
                <a:solidFill>
                  <a:schemeClr val="bg1"/>
                </a:solidFill>
                <a:latin typeface="Arial" panose="020B0604020202020204" pitchFamily="34" charset="0"/>
                <a:cs typeface="Arial" panose="020B0604020202020204" pitchFamily="34" charset="0"/>
              </a:rPr>
              <a:t>Együttműködés </a:t>
            </a:r>
            <a:br>
              <a:rPr lang="hu-HU" sz="3600" dirty="0" smtClean="0">
                <a:solidFill>
                  <a:schemeClr val="bg1"/>
                </a:solidFill>
                <a:latin typeface="Arial" panose="020B0604020202020204" pitchFamily="34" charset="0"/>
                <a:cs typeface="Arial" panose="020B0604020202020204" pitchFamily="34" charset="0"/>
              </a:rPr>
            </a:br>
            <a:r>
              <a:rPr lang="hu-HU" sz="3600" dirty="0" smtClean="0">
                <a:solidFill>
                  <a:schemeClr val="bg1"/>
                </a:solidFill>
                <a:latin typeface="Arial" panose="020B0604020202020204" pitchFamily="34" charset="0"/>
                <a:cs typeface="Arial" panose="020B0604020202020204" pitchFamily="34" charset="0"/>
              </a:rPr>
              <a:t>a Rehabilitációs Hatósággal</a:t>
            </a:r>
            <a:endParaRPr lang="hu-HU" sz="3600" dirty="0">
              <a:solidFill>
                <a:schemeClr val="bg1"/>
              </a:solidFill>
              <a:latin typeface="Arial" panose="020B0604020202020204" pitchFamily="34" charset="0"/>
              <a:cs typeface="Arial" panose="020B0604020202020204" pitchFamily="34" charset="0"/>
            </a:endParaRPr>
          </a:p>
        </p:txBody>
      </p:sp>
      <p:graphicFrame>
        <p:nvGraphicFramePr>
          <p:cNvPr id="6" name="Tartalom helye 5"/>
          <p:cNvGraphicFramePr>
            <a:graphicFrameLocks noGrp="1"/>
          </p:cNvGraphicFramePr>
          <p:nvPr>
            <p:ph idx="1"/>
            <p:extLst>
              <p:ext uri="{D42A27DB-BD31-4B8C-83A1-F6EECF244321}">
                <p14:modId xmlns:p14="http://schemas.microsoft.com/office/powerpoint/2010/main" val="4065605685"/>
              </p:ext>
            </p:extLst>
          </p:nvPr>
        </p:nvGraphicFramePr>
        <p:xfrm>
          <a:off x="488405" y="2261742"/>
          <a:ext cx="8592822"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églalap 2"/>
          <p:cNvSpPr/>
          <p:nvPr/>
        </p:nvSpPr>
        <p:spPr>
          <a:xfrm>
            <a:off x="166782" y="3237190"/>
            <a:ext cx="2941831" cy="369332"/>
          </a:xfrm>
          <a:prstGeom prst="rect">
            <a:avLst/>
          </a:prstGeom>
          <a:ln w="28575">
            <a:solidFill>
              <a:schemeClr val="accent1">
                <a:lumMod val="75000"/>
              </a:schemeClr>
            </a:solidFill>
          </a:ln>
        </p:spPr>
        <p:txBody>
          <a:bodyPr wrap="none">
            <a:spAutoFit/>
          </a:bodyPr>
          <a:lstStyle/>
          <a:p>
            <a:r>
              <a:rPr lang="hu-HU" dirty="0" smtClean="0">
                <a:latin typeface="Arial" panose="020B0604020202020204" pitchFamily="34" charset="0"/>
                <a:cs typeface="Arial" panose="020B0604020202020204" pitchFamily="34" charset="0"/>
              </a:rPr>
              <a:t>Az együttműködés előnyei:</a:t>
            </a:r>
            <a:endParaRPr lang="hu-HU" dirty="0">
              <a:latin typeface="Arial" panose="020B0604020202020204" pitchFamily="34" charset="0"/>
              <a:cs typeface="Arial" panose="020B0604020202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285159011"/>
              </p:ext>
            </p:extLst>
          </p:nvPr>
        </p:nvGraphicFramePr>
        <p:xfrm>
          <a:off x="50006" y="1434301"/>
          <a:ext cx="9031221" cy="949960"/>
        </p:xfrm>
        <a:graphic>
          <a:graphicData uri="http://schemas.openxmlformats.org/drawingml/2006/table">
            <a:tbl>
              <a:tblPr firstRow="1" bandRow="1">
                <a:tableStyleId>{5C22544A-7EE6-4342-B048-85BDC9FD1C3A}</a:tableStyleId>
              </a:tblPr>
              <a:tblGrid>
                <a:gridCol w="3015383">
                  <a:extLst>
                    <a:ext uri="{9D8B030D-6E8A-4147-A177-3AD203B41FA5}">
                      <a16:colId xmlns:a16="http://schemas.microsoft.com/office/drawing/2014/main" val="1889944793"/>
                    </a:ext>
                  </a:extLst>
                </a:gridCol>
                <a:gridCol w="6015838">
                  <a:extLst>
                    <a:ext uri="{9D8B030D-6E8A-4147-A177-3AD203B41FA5}">
                      <a16:colId xmlns:a16="http://schemas.microsoft.com/office/drawing/2014/main" val="3329009967"/>
                    </a:ext>
                  </a:extLst>
                </a:gridCol>
              </a:tblGrid>
              <a:tr h="370840">
                <a:tc>
                  <a:txBody>
                    <a:bodyPr/>
                    <a:lstStyle/>
                    <a:p>
                      <a:r>
                        <a:rPr lang="hu-HU" sz="1600" b="1" dirty="0" smtClean="0">
                          <a:solidFill>
                            <a:schemeClr val="tx1"/>
                          </a:solidFill>
                          <a:latin typeface="Arial" panose="020B0604020202020204" pitchFamily="34" charset="0"/>
                          <a:cs typeface="Arial" panose="020B0604020202020204" pitchFamily="34" charset="0"/>
                        </a:rPr>
                        <a:t>Rehabilitációs ellátás mellett</a:t>
                      </a:r>
                      <a:endParaRPr lang="hu-HU" sz="1600" b="1"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r>
                        <a:rPr lang="hu-HU" sz="1600" b="1" dirty="0" smtClean="0">
                          <a:solidFill>
                            <a:schemeClr val="tx1"/>
                          </a:solidFill>
                          <a:latin typeface="Arial" panose="020B0604020202020204" pitchFamily="34" charset="0"/>
                          <a:cs typeface="Arial" panose="020B0604020202020204" pitchFamily="34" charset="0"/>
                        </a:rPr>
                        <a:t>Együttműködési</a:t>
                      </a:r>
                      <a:r>
                        <a:rPr lang="hu-HU" sz="1600" b="1" baseline="0" dirty="0" smtClean="0">
                          <a:solidFill>
                            <a:schemeClr val="tx1"/>
                          </a:solidFill>
                          <a:latin typeface="Arial" panose="020B0604020202020204" pitchFamily="34" charset="0"/>
                          <a:cs typeface="Arial" panose="020B0604020202020204" pitchFamily="34" charset="0"/>
                        </a:rPr>
                        <a:t> </a:t>
                      </a:r>
                      <a:r>
                        <a:rPr lang="hu-HU" sz="1600" b="1" u="sng" baseline="0" dirty="0" smtClean="0">
                          <a:solidFill>
                            <a:schemeClr val="tx1"/>
                          </a:solidFill>
                          <a:latin typeface="Arial" panose="020B0604020202020204" pitchFamily="34" charset="0"/>
                          <a:cs typeface="Arial" panose="020B0604020202020204" pitchFamily="34" charset="0"/>
                        </a:rPr>
                        <a:t>kötelezettség</a:t>
                      </a:r>
                      <a:endParaRPr lang="hu-HU" sz="1600" b="1" u="sng"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4137149926"/>
                  </a:ext>
                </a:extLst>
              </a:tr>
              <a:tr h="370840">
                <a:tc>
                  <a:txBody>
                    <a:bodyPr/>
                    <a:lstStyle/>
                    <a:p>
                      <a:r>
                        <a:rPr lang="hu-HU" sz="1600" b="1" dirty="0" smtClean="0">
                          <a:latin typeface="Arial" panose="020B0604020202020204" pitchFamily="34" charset="0"/>
                          <a:cs typeface="Arial" panose="020B0604020202020204" pitchFamily="34" charset="0"/>
                        </a:rPr>
                        <a:t>Rokkantsági ellátás mellett</a:t>
                      </a:r>
                      <a:endParaRPr lang="hu-HU" sz="1600" b="1" dirty="0">
                        <a:latin typeface="Arial" panose="020B0604020202020204" pitchFamily="34" charset="0"/>
                        <a:cs typeface="Arial" panose="020B0604020202020204" pitchFamily="34" charset="0"/>
                      </a:endParaRPr>
                    </a:p>
                  </a:txBody>
                  <a:tcPr/>
                </a:tc>
                <a:tc>
                  <a:txBody>
                    <a:bodyPr/>
                    <a:lstStyle/>
                    <a:p>
                      <a:r>
                        <a:rPr lang="hu-HU" sz="1600" b="1" dirty="0" smtClean="0">
                          <a:latin typeface="Arial" panose="020B0604020202020204" pitchFamily="34" charset="0"/>
                          <a:cs typeface="Arial" panose="020B0604020202020204" pitchFamily="34" charset="0"/>
                        </a:rPr>
                        <a:t>Együttműködési </a:t>
                      </a:r>
                      <a:r>
                        <a:rPr lang="hu-HU" sz="1600" b="1" u="sng" dirty="0" smtClean="0">
                          <a:latin typeface="Arial" panose="020B0604020202020204" pitchFamily="34" charset="0"/>
                          <a:cs typeface="Arial" panose="020B0604020202020204" pitchFamily="34" charset="0"/>
                        </a:rPr>
                        <a:t>lehetőség</a:t>
                      </a:r>
                      <a:r>
                        <a:rPr lang="hu-HU" sz="1600" b="1" dirty="0" smtClean="0">
                          <a:latin typeface="Arial" panose="020B0604020202020204" pitchFamily="34" charset="0"/>
                          <a:cs typeface="Arial" panose="020B0604020202020204" pitchFamily="34" charset="0"/>
                        </a:rPr>
                        <a:t>:</a:t>
                      </a:r>
                    </a:p>
                    <a:p>
                      <a:r>
                        <a:rPr lang="hu-HU" sz="1600" b="1" dirty="0" smtClean="0">
                          <a:latin typeface="Arial" panose="020B0604020202020204" pitchFamily="34" charset="0"/>
                          <a:cs typeface="Arial" panose="020B0604020202020204" pitchFamily="34" charset="0"/>
                        </a:rPr>
                        <a:t>Szolgáltatást </a:t>
                      </a:r>
                      <a:r>
                        <a:rPr lang="hu-HU" sz="1600" b="1" dirty="0" smtClean="0">
                          <a:latin typeface="Arial" panose="020B0604020202020204" pitchFamily="34" charset="0"/>
                          <a:cs typeface="Arial" panose="020B0604020202020204" pitchFamily="34" charset="0"/>
                        </a:rPr>
                        <a:t>önként kérőként </a:t>
                      </a:r>
                      <a:r>
                        <a:rPr lang="hu-HU" sz="1600" b="1" dirty="0" smtClean="0">
                          <a:latin typeface="Arial" panose="020B0604020202020204" pitchFamily="34" charset="0"/>
                          <a:cs typeface="Arial" panose="020B0604020202020204" pitchFamily="34" charset="0"/>
                        </a:rPr>
                        <a:t>történő nyilvántartásba vétel</a:t>
                      </a:r>
                      <a:endParaRPr lang="hu-HU"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8661655"/>
                  </a:ext>
                </a:extLst>
              </a:tr>
            </a:tbl>
          </a:graphicData>
        </a:graphic>
      </p:graphicFrame>
    </p:spTree>
    <p:extLst>
      <p:ext uri="{BB962C8B-B14F-4D97-AF65-F5344CB8AC3E}">
        <p14:creationId xmlns:p14="http://schemas.microsoft.com/office/powerpoint/2010/main" val="334628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42950" y="0"/>
            <a:ext cx="7886700" cy="1325563"/>
          </a:xfrm>
        </p:spPr>
        <p:txBody>
          <a:bodyPr>
            <a:normAutofit/>
          </a:bodyPr>
          <a:lstStyle/>
          <a:p>
            <a:pPr algn="ctr"/>
            <a:r>
              <a:rPr lang="hu-HU" sz="3600" dirty="0" smtClean="0">
                <a:solidFill>
                  <a:schemeClr val="bg1"/>
                </a:solidFill>
                <a:latin typeface="Arial" panose="020B0604020202020204" pitchFamily="34" charset="0"/>
                <a:cs typeface="Arial" panose="020B0604020202020204" pitchFamily="34" charset="0"/>
              </a:rPr>
              <a:t>Munkavégzési szabályok </a:t>
            </a:r>
            <a:br>
              <a:rPr lang="hu-HU" sz="3600" dirty="0" smtClean="0">
                <a:solidFill>
                  <a:schemeClr val="bg1"/>
                </a:solidFill>
                <a:latin typeface="Arial" panose="020B0604020202020204" pitchFamily="34" charset="0"/>
                <a:cs typeface="Arial" panose="020B0604020202020204" pitchFamily="34" charset="0"/>
              </a:rPr>
            </a:br>
            <a:r>
              <a:rPr lang="hu-HU" sz="3600" dirty="0" smtClean="0">
                <a:solidFill>
                  <a:schemeClr val="bg1"/>
                </a:solidFill>
                <a:latin typeface="Arial" panose="020B0604020202020204" pitchFamily="34" charset="0"/>
                <a:cs typeface="Arial" panose="020B0604020202020204" pitchFamily="34" charset="0"/>
              </a:rPr>
              <a:t>az ellátások mellett</a:t>
            </a:r>
            <a:endParaRPr lang="hu-HU" sz="3600" dirty="0">
              <a:solidFill>
                <a:schemeClr val="bg1"/>
              </a:solidFill>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556742" y="1431262"/>
            <a:ext cx="7772870" cy="3424107"/>
          </a:xfrm>
          <a:prstGeom prst="rect">
            <a:avLst/>
          </a:prstGeom>
        </p:spPr>
        <p:txBody>
          <a:bodyPr>
            <a:noAutofit/>
          </a:bodyPr>
          <a:lstStyle/>
          <a:p>
            <a:pPr>
              <a:buFontTx/>
              <a:buChar char="-"/>
            </a:pPr>
            <a:r>
              <a:rPr lang="hu-HU" sz="1800" dirty="0" smtClean="0">
                <a:latin typeface="Arial" panose="020B0604020202020204" pitchFamily="34" charset="0"/>
                <a:cs typeface="Arial" panose="020B0604020202020204" pitchFamily="34" charset="0"/>
              </a:rPr>
              <a:t>NINCS MUNKAIDŐKORLÁT:</a:t>
            </a:r>
          </a:p>
          <a:p>
            <a:pPr marL="457200" lvl="1" indent="0">
              <a:buNone/>
            </a:pPr>
            <a:r>
              <a:rPr lang="hu-HU" sz="1600" cap="none" dirty="0" smtClean="0">
                <a:latin typeface="Arial" panose="020B0604020202020204" pitchFamily="34" charset="0"/>
                <a:cs typeface="Arial" panose="020B0604020202020204" pitchFamily="34" charset="0"/>
              </a:rPr>
              <a:t>Rehabilitációs és rokkantsági ellátás mellett is lehet 8 órában dolgozni!</a:t>
            </a:r>
          </a:p>
          <a:p>
            <a:pPr>
              <a:buFontTx/>
              <a:buChar char="-"/>
            </a:pPr>
            <a:endParaRPr lang="hu-HU" sz="1800" cap="none" dirty="0" smtClean="0">
              <a:latin typeface="Arial" panose="020B0604020202020204" pitchFamily="34" charset="0"/>
              <a:cs typeface="Arial" panose="020B0604020202020204" pitchFamily="34" charset="0"/>
            </a:endParaRPr>
          </a:p>
          <a:p>
            <a:pPr>
              <a:buFontTx/>
              <a:buChar char="-"/>
            </a:pPr>
            <a:r>
              <a:rPr lang="hu-HU" sz="1800" cap="none" dirty="0" smtClean="0">
                <a:latin typeface="Arial" panose="020B0604020202020204" pitchFamily="34" charset="0"/>
                <a:cs typeface="Arial" panose="020B0604020202020204" pitchFamily="34" charset="0"/>
              </a:rPr>
              <a:t>DE VAN MUNKABÉR KORLÁT:</a:t>
            </a:r>
          </a:p>
          <a:p>
            <a:pPr marL="457200" lvl="1" indent="0">
              <a:buNone/>
            </a:pPr>
            <a:r>
              <a:rPr lang="hu-HU" sz="1600" dirty="0">
                <a:latin typeface="Arial" panose="020B0604020202020204" pitchFamily="34" charset="0"/>
                <a:cs typeface="Arial" panose="020B0604020202020204" pitchFamily="34" charset="0"/>
              </a:rPr>
              <a:t>Megszűnik a rokkantsági ellátásra és rehabilitációs ellátásra való jogosultság, ha az ellátásban részesülő keresőtevékenységet folytat, és jövedelme három egymást követő hónapon keresztül meghaladja </a:t>
            </a:r>
            <a:r>
              <a:rPr lang="hu-HU" sz="1600" u="sng" dirty="0">
                <a:latin typeface="Arial" panose="020B0604020202020204" pitchFamily="34" charset="0"/>
                <a:cs typeface="Arial" panose="020B0604020202020204" pitchFamily="34" charset="0"/>
              </a:rPr>
              <a:t>a minimálbér 150 </a:t>
            </a:r>
            <a:r>
              <a:rPr lang="hu-HU" sz="1600" u="sng" dirty="0" smtClean="0">
                <a:latin typeface="Arial" panose="020B0604020202020204" pitchFamily="34" charset="0"/>
                <a:cs typeface="Arial" panose="020B0604020202020204" pitchFamily="34" charset="0"/>
              </a:rPr>
              <a:t>%-át </a:t>
            </a:r>
            <a:r>
              <a:rPr lang="hu-HU" sz="1600" u="sng" dirty="0">
                <a:latin typeface="Arial" panose="020B0604020202020204" pitchFamily="34" charset="0"/>
                <a:cs typeface="Arial" panose="020B0604020202020204" pitchFamily="34" charset="0"/>
              </a:rPr>
              <a:t>(</a:t>
            </a:r>
            <a:r>
              <a:rPr lang="hu-HU" sz="1600" dirty="0">
                <a:latin typeface="Arial" panose="020B0604020202020204" pitchFamily="34" charset="0"/>
                <a:cs typeface="Arial" panose="020B0604020202020204" pitchFamily="34" charset="0"/>
              </a:rPr>
              <a:t>2020-ban ez az összeghatár 241.500 Ft),</a:t>
            </a:r>
          </a:p>
          <a:p>
            <a:pPr>
              <a:buFontTx/>
              <a:buChar char="-"/>
            </a:pPr>
            <a:endParaRPr lang="hu-HU" sz="1800" u="sng" cap="none" dirty="0" smtClean="0">
              <a:latin typeface="Arial" panose="020B0604020202020204" pitchFamily="34" charset="0"/>
              <a:cs typeface="Arial" panose="020B0604020202020204" pitchFamily="34" charset="0"/>
            </a:endParaRPr>
          </a:p>
          <a:p>
            <a:pPr>
              <a:buFontTx/>
              <a:buChar char="-"/>
            </a:pPr>
            <a:r>
              <a:rPr lang="hu-HU" sz="1800" cap="none" dirty="0" smtClean="0">
                <a:latin typeface="Arial" panose="020B0604020202020204" pitchFamily="34" charset="0"/>
                <a:cs typeface="Arial" panose="020B0604020202020204" pitchFamily="34" charset="0"/>
              </a:rPr>
              <a:t>Egyéni és társas vállalkozó esetén minimálbér alatt a részükre szóló jogszabályban meghatározott minimálbért, illetve garantált bérminimumot kell érteni</a:t>
            </a:r>
            <a:r>
              <a:rPr lang="hu-HU" sz="1800" cap="none" dirty="0" smtClean="0">
                <a:latin typeface="Arial" panose="020B0604020202020204" pitchFamily="34" charset="0"/>
                <a:cs typeface="Arial" panose="020B0604020202020204" pitchFamily="34" charset="0"/>
              </a:rPr>
              <a:t>.</a:t>
            </a:r>
          </a:p>
          <a:p>
            <a:pPr>
              <a:buFontTx/>
              <a:buChar char="-"/>
            </a:pPr>
            <a:endParaRPr lang="hu-HU" sz="1800" u="sng" dirty="0">
              <a:latin typeface="Arial" panose="020B0604020202020204" pitchFamily="34" charset="0"/>
              <a:cs typeface="Arial" panose="020B0604020202020204" pitchFamily="34" charset="0"/>
            </a:endParaRPr>
          </a:p>
          <a:p>
            <a:pPr>
              <a:buFontTx/>
              <a:buChar char="-"/>
            </a:pPr>
            <a:r>
              <a:rPr lang="hu-HU" sz="1800" u="sng" cap="none" dirty="0" smtClean="0">
                <a:latin typeface="Arial" panose="020B0604020202020204" pitchFamily="34" charset="0"/>
                <a:cs typeface="Arial" panose="020B0604020202020204" pitchFamily="34" charset="0"/>
              </a:rPr>
              <a:t>BEJELENTÉSI KÖTELEZETTSÉG</a:t>
            </a:r>
          </a:p>
          <a:p>
            <a:pPr marL="457200" lvl="1" indent="0">
              <a:buNone/>
            </a:pPr>
            <a:r>
              <a:rPr lang="hu-HU" sz="1600" dirty="0" err="1">
                <a:latin typeface="Arial" panose="020B0604020202020204" pitchFamily="34" charset="0"/>
                <a:cs typeface="Arial" panose="020B0604020202020204" pitchFamily="34" charset="0"/>
              </a:rPr>
              <a:t>Rehab</a:t>
            </a:r>
            <a:r>
              <a:rPr lang="hu-HU" sz="1600" dirty="0">
                <a:latin typeface="Arial" panose="020B0604020202020204" pitchFamily="34" charset="0"/>
                <a:cs typeface="Arial" panose="020B0604020202020204" pitchFamily="34" charset="0"/>
              </a:rPr>
              <a:t> ellátás mellett ha </a:t>
            </a:r>
            <a:r>
              <a:rPr lang="hu-HU" sz="1600" dirty="0" smtClean="0">
                <a:latin typeface="Arial" panose="020B0604020202020204" pitchFamily="34" charset="0"/>
                <a:cs typeface="Arial" panose="020B0604020202020204" pitchFamily="34" charset="0"/>
              </a:rPr>
              <a:t>létesül/megszűnik munkaviszony, </a:t>
            </a:r>
            <a:endParaRPr lang="hu-HU" sz="1600" dirty="0">
              <a:latin typeface="Arial" panose="020B0604020202020204" pitchFamily="34" charset="0"/>
              <a:cs typeface="Arial" panose="020B0604020202020204" pitchFamily="34" charset="0"/>
            </a:endParaRPr>
          </a:p>
          <a:p>
            <a:pPr marL="457200" lvl="1" indent="0">
              <a:buNone/>
            </a:pPr>
            <a:r>
              <a:rPr lang="hu-HU" sz="1600" dirty="0">
                <a:latin typeface="Arial" panose="020B0604020202020204" pitchFamily="34" charset="0"/>
                <a:cs typeface="Arial" panose="020B0604020202020204" pitchFamily="34" charset="0"/>
              </a:rPr>
              <a:t>Rokkant ellátás mellett, ha meghaladja a </a:t>
            </a:r>
            <a:r>
              <a:rPr lang="hu-HU" sz="1600" dirty="0" err="1" smtClean="0">
                <a:latin typeface="Arial" panose="020B0604020202020204" pitchFamily="34" charset="0"/>
                <a:cs typeface="Arial" panose="020B0604020202020204" pitchFamily="34" charset="0"/>
              </a:rPr>
              <a:t>a</a:t>
            </a:r>
            <a:r>
              <a:rPr lang="hu-HU" sz="1600" dirty="0" smtClean="0">
                <a:latin typeface="Arial" panose="020B0604020202020204" pitchFamily="34" charset="0"/>
                <a:cs typeface="Arial" panose="020B0604020202020204" pitchFamily="34" charset="0"/>
              </a:rPr>
              <a:t> keresőtevékenység korlátját (150%) a 3 hónap alatt a munkaviszonyból származó keresete</a:t>
            </a:r>
            <a:endParaRPr lang="hu-H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934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97933" y="0"/>
            <a:ext cx="8231717" cy="1325563"/>
          </a:xfrm>
        </p:spPr>
        <p:txBody>
          <a:bodyPr>
            <a:normAutofit/>
          </a:bodyPr>
          <a:lstStyle/>
          <a:p>
            <a:pPr algn="ctr"/>
            <a:r>
              <a:rPr lang="hu-HU" sz="2800" b="1" dirty="0">
                <a:solidFill>
                  <a:schemeClr val="bg1"/>
                </a:solidFill>
                <a:latin typeface="Arial" panose="020B0604020202020204" pitchFamily="34" charset="0"/>
                <a:cs typeface="Arial" panose="020B0604020202020204" pitchFamily="34" charset="0"/>
              </a:rPr>
              <a:t>Munkavállaláshoz kapcsolódó kedvezmények típusai a MUNKAVÁLLALÓK részére:</a:t>
            </a:r>
          </a:p>
        </p:txBody>
      </p:sp>
      <p:sp>
        <p:nvSpPr>
          <p:cNvPr id="4" name="Tartalom helye 3"/>
          <p:cNvSpPr>
            <a:spLocks noGrp="1"/>
          </p:cNvSpPr>
          <p:nvPr>
            <p:ph idx="1"/>
          </p:nvPr>
        </p:nvSpPr>
        <p:spPr>
          <a:xfrm>
            <a:off x="228599" y="1490132"/>
            <a:ext cx="8678334" cy="4961467"/>
          </a:xfrm>
        </p:spPr>
        <p:txBody>
          <a:bodyPr>
            <a:noAutofit/>
          </a:bodyPr>
          <a:lstStyle/>
          <a:p>
            <a:pPr marL="457200" indent="-457200" algn="just">
              <a:buAutoNum type="arabicPeriod"/>
            </a:pPr>
            <a:r>
              <a:rPr lang="hu-HU" sz="1900" b="1" u="sng" dirty="0" smtClean="0">
                <a:latin typeface="Arial" panose="020B0604020202020204" pitchFamily="34" charset="0"/>
                <a:cs typeface="Arial" panose="020B0604020202020204" pitchFamily="34" charset="0"/>
              </a:rPr>
              <a:t>Szabadság </a:t>
            </a:r>
            <a:r>
              <a:rPr lang="hu-HU" sz="1900" b="1" u="sng" dirty="0">
                <a:latin typeface="Arial" panose="020B0604020202020204" pitchFamily="34" charset="0"/>
                <a:cs typeface="Arial" panose="020B0604020202020204" pitchFamily="34" charset="0"/>
              </a:rPr>
              <a:t>kedvezmény: </a:t>
            </a:r>
            <a:r>
              <a:rPr lang="hu-HU" sz="1900" dirty="0">
                <a:latin typeface="Arial" panose="020B0604020202020204" pitchFamily="34" charset="0"/>
                <a:cs typeface="Arial" panose="020B0604020202020204" pitchFamily="34" charset="0"/>
              </a:rPr>
              <a:t>A munka törvénykönyvéről szóló 2012. évi I. törvény 120. § alapján a munkavállalónak, ha megváltozott munkaképességű, fogyatékossági támogatásra, vagy vakok személyi járadékára jogosult évenként </a:t>
            </a:r>
            <a:r>
              <a:rPr lang="hu-HU" sz="1900" b="1" dirty="0">
                <a:latin typeface="Arial" panose="020B0604020202020204" pitchFamily="34" charset="0"/>
                <a:cs typeface="Arial" panose="020B0604020202020204" pitchFamily="34" charset="0"/>
              </a:rPr>
              <a:t>öt munkanap pótszabadság </a:t>
            </a:r>
            <a:r>
              <a:rPr lang="hu-HU" sz="1900" dirty="0">
                <a:latin typeface="Arial" panose="020B0604020202020204" pitchFamily="34" charset="0"/>
                <a:cs typeface="Arial" panose="020B0604020202020204" pitchFamily="34" charset="0"/>
              </a:rPr>
              <a:t>jár minden naptári évben a meghatározott alapszabadságon felül</a:t>
            </a:r>
            <a:r>
              <a:rPr lang="hu-HU" sz="1900" dirty="0" smtClean="0">
                <a:latin typeface="Arial" panose="020B0604020202020204" pitchFamily="34" charset="0"/>
                <a:cs typeface="Arial" panose="020B0604020202020204" pitchFamily="34" charset="0"/>
              </a:rPr>
              <a:t>.</a:t>
            </a:r>
          </a:p>
          <a:p>
            <a:pPr marL="457200" indent="-457200" algn="just">
              <a:buAutoNum type="arabicPeriod"/>
            </a:pPr>
            <a:endParaRPr lang="hu-HU" sz="1900" dirty="0" smtClean="0">
              <a:latin typeface="Arial" panose="020B0604020202020204" pitchFamily="34" charset="0"/>
              <a:cs typeface="Arial" panose="020B0604020202020204" pitchFamily="34" charset="0"/>
            </a:endParaRPr>
          </a:p>
          <a:p>
            <a:pPr marL="457200" indent="-457200" algn="just">
              <a:buAutoNum type="arabicPeriod"/>
            </a:pPr>
            <a:r>
              <a:rPr lang="hu-HU" sz="1900" b="1" u="sng" dirty="0" smtClean="0">
                <a:latin typeface="Arial" panose="020B0604020202020204" pitchFamily="34" charset="0"/>
                <a:cs typeface="Arial" panose="020B0604020202020204" pitchFamily="34" charset="0"/>
              </a:rPr>
              <a:t> </a:t>
            </a:r>
            <a:r>
              <a:rPr lang="hu-HU" sz="1900" b="1" u="sng" dirty="0">
                <a:latin typeface="Arial" panose="020B0604020202020204" pitchFamily="34" charset="0"/>
                <a:cs typeface="Arial" panose="020B0604020202020204" pitchFamily="34" charset="0"/>
              </a:rPr>
              <a:t>Személyi jövedelemadó kedvezmény: </a:t>
            </a:r>
            <a:r>
              <a:rPr lang="hu-HU" sz="1900" dirty="0" smtClean="0">
                <a:latin typeface="Arial" panose="020B0604020202020204" pitchFamily="34" charset="0"/>
                <a:cs typeface="Arial" panose="020B0604020202020204" pitchFamily="34" charset="0"/>
              </a:rPr>
              <a:t>Az </a:t>
            </a:r>
            <a:r>
              <a:rPr lang="hu-HU" sz="1900" dirty="0">
                <a:latin typeface="Arial" panose="020B0604020202020204" pitchFamily="34" charset="0"/>
                <a:cs typeface="Arial" panose="020B0604020202020204" pitchFamily="34" charset="0"/>
              </a:rPr>
              <a:t>összevont adóalap adóját csökkenti a súlyosan fogyatékos magánszemélynél az erről szóló igazolás, határozat alapján a fogyatékos állapot kezdő napjának hónapjától ezen állapot fennállása idején havonta az adóév első napján érvényes havi minimálbér 5 százalékának megfelelő összeg, ami </a:t>
            </a:r>
            <a:r>
              <a:rPr lang="hu-HU" sz="1900" b="1" dirty="0">
                <a:latin typeface="Arial" panose="020B0604020202020204" pitchFamily="34" charset="0"/>
                <a:cs typeface="Arial" panose="020B0604020202020204" pitchFamily="34" charset="0"/>
              </a:rPr>
              <a:t>2020. évben </a:t>
            </a:r>
            <a:r>
              <a:rPr lang="hu-HU" sz="1900" dirty="0">
                <a:latin typeface="Arial" panose="020B0604020202020204" pitchFamily="34" charset="0"/>
                <a:cs typeface="Arial" panose="020B0604020202020204" pitchFamily="34" charset="0"/>
              </a:rPr>
              <a:t>bruttó 8.050 forintot jelent havonta (</a:t>
            </a:r>
            <a:r>
              <a:rPr lang="hu-HU" sz="1900" b="1" dirty="0">
                <a:latin typeface="Arial" panose="020B0604020202020204" pitchFamily="34" charset="0"/>
                <a:cs typeface="Arial" panose="020B0604020202020204" pitchFamily="34" charset="0"/>
              </a:rPr>
              <a:t>évente 96.600 Ft</a:t>
            </a:r>
            <a:r>
              <a:rPr lang="hu-HU" sz="1900" dirty="0">
                <a:latin typeface="Arial" panose="020B0604020202020204" pitchFamily="34" charset="0"/>
                <a:cs typeface="Arial" panose="020B0604020202020204" pitchFamily="34" charset="0"/>
              </a:rPr>
              <a:t>). Súlyosan fogyatékos személynek kell tekinteni, aki az összevont adóalap adóját csökkentő kedvezmény igénybevétele szempontjából súlyos fogyatékosságnak minősülő betegségekről szóló 335/2009. (XII. 29.) Kormányrendelet mellékletében meghatározott betegségben szenved, vagy a mellékletben említett fogyatékossággal él, továbbá, aki rokkantsági járadékban vagy fogyatékossági támogatásban részesül.</a:t>
            </a:r>
          </a:p>
          <a:p>
            <a:pPr marL="0" indent="0" algn="just">
              <a:buNone/>
            </a:pPr>
            <a:endParaRPr lang="hu-HU"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652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97933" y="0"/>
            <a:ext cx="8231717" cy="1325563"/>
          </a:xfrm>
        </p:spPr>
        <p:txBody>
          <a:bodyPr>
            <a:normAutofit/>
          </a:bodyPr>
          <a:lstStyle/>
          <a:p>
            <a:pPr algn="ctr"/>
            <a:r>
              <a:rPr lang="hu-HU" sz="2800" b="1" dirty="0">
                <a:solidFill>
                  <a:schemeClr val="bg1"/>
                </a:solidFill>
                <a:latin typeface="Arial" panose="020B0604020202020204" pitchFamily="34" charset="0"/>
                <a:cs typeface="Arial" panose="020B0604020202020204" pitchFamily="34" charset="0"/>
              </a:rPr>
              <a:t>Munkavállaláshoz kapcsolódó kedvezmények típusai a MUNKAADÓK részére:</a:t>
            </a:r>
          </a:p>
        </p:txBody>
      </p:sp>
      <p:sp>
        <p:nvSpPr>
          <p:cNvPr id="4" name="Tartalom helye 3"/>
          <p:cNvSpPr>
            <a:spLocks noGrp="1"/>
          </p:cNvSpPr>
          <p:nvPr>
            <p:ph idx="1"/>
          </p:nvPr>
        </p:nvSpPr>
        <p:spPr>
          <a:xfrm>
            <a:off x="228599" y="1490133"/>
            <a:ext cx="8244417" cy="4441296"/>
          </a:xfrm>
        </p:spPr>
        <p:txBody>
          <a:bodyPr>
            <a:noAutofit/>
          </a:bodyPr>
          <a:lstStyle/>
          <a:p>
            <a:pPr marL="342900" indent="-342900" algn="just">
              <a:buFont typeface="+mj-lt"/>
              <a:buAutoNum type="arabicPeriod"/>
            </a:pPr>
            <a:r>
              <a:rPr lang="hu-HU" sz="1800" b="1" u="sng" dirty="0" smtClean="0">
                <a:latin typeface="Arial" panose="020B0604020202020204" pitchFamily="34" charset="0"/>
                <a:cs typeface="Arial" panose="020B0604020202020204" pitchFamily="34" charset="0"/>
              </a:rPr>
              <a:t>Rehabilitációs </a:t>
            </a:r>
            <a:r>
              <a:rPr lang="hu-HU" sz="1800" b="1" u="sng" dirty="0">
                <a:latin typeface="Arial" panose="020B0604020202020204" pitchFamily="34" charset="0"/>
                <a:cs typeface="Arial" panose="020B0604020202020204" pitchFamily="34" charset="0"/>
              </a:rPr>
              <a:t>hozzájárulás: </a:t>
            </a:r>
            <a:r>
              <a:rPr lang="hu-HU" sz="1800" dirty="0">
                <a:latin typeface="Arial" panose="020B0604020202020204" pitchFamily="34" charset="0"/>
                <a:cs typeface="Arial" panose="020B0604020202020204" pitchFamily="34" charset="0"/>
              </a:rPr>
              <a:t>25 fő feletti cégek esetében, ha a megváltozott munkaképességű munkavállalók száma nem éri el a létszám 5 %-át (kötelező foglalkoztatási szint), akkor évente a hiányzó létszám és a minimálbér kilencszeresének összegével megegyező rehabilitációs hozzájárulást kell fizetnie a munkaadónak.</a:t>
            </a:r>
          </a:p>
          <a:p>
            <a:pPr marL="342900" indent="-342900" algn="just">
              <a:buFont typeface="+mj-lt"/>
              <a:buAutoNum type="arabicPeriod"/>
            </a:pPr>
            <a:r>
              <a:rPr lang="hu-HU" sz="1800" b="1" u="sng" dirty="0" smtClean="0">
                <a:latin typeface="Arial" panose="020B0604020202020204" pitchFamily="34" charset="0"/>
                <a:cs typeface="Arial" panose="020B0604020202020204" pitchFamily="34" charset="0"/>
              </a:rPr>
              <a:t>Szociális </a:t>
            </a:r>
            <a:r>
              <a:rPr lang="hu-HU" sz="1800" b="1" u="sng" dirty="0">
                <a:latin typeface="Arial" panose="020B0604020202020204" pitchFamily="34" charset="0"/>
                <a:cs typeface="Arial" panose="020B0604020202020204" pitchFamily="34" charset="0"/>
              </a:rPr>
              <a:t>hozzájárulási adó kedvezmény</a:t>
            </a:r>
            <a:r>
              <a:rPr lang="hu-HU" sz="1800" dirty="0">
                <a:latin typeface="Arial" panose="020B0604020202020204" pitchFamily="34" charset="0"/>
                <a:cs typeface="Arial" panose="020B0604020202020204" pitchFamily="34" charset="0"/>
              </a:rPr>
              <a:t>: a munkaadó által a megváltozott munkaképességű foglalkoztatottak után igénybe vehető járulékkedvezmény.</a:t>
            </a:r>
          </a:p>
          <a:p>
            <a:pPr marL="342900" indent="-342900" algn="just">
              <a:buFont typeface="+mj-lt"/>
              <a:buAutoNum type="arabicPeriod"/>
            </a:pPr>
            <a:r>
              <a:rPr lang="hu-HU" sz="1800" b="1" u="sng" dirty="0" smtClean="0">
                <a:latin typeface="Arial" panose="020B0604020202020204" pitchFamily="34" charset="0"/>
                <a:cs typeface="Arial" panose="020B0604020202020204" pitchFamily="34" charset="0"/>
              </a:rPr>
              <a:t>Társasági </a:t>
            </a:r>
            <a:r>
              <a:rPr lang="hu-HU" sz="1800" b="1" u="sng" dirty="0">
                <a:latin typeface="Arial" panose="020B0604020202020204" pitchFamily="34" charset="0"/>
                <a:cs typeface="Arial" panose="020B0604020202020204" pitchFamily="34" charset="0"/>
              </a:rPr>
              <a:t>adóalapot csökkentő tétel: </a:t>
            </a:r>
            <a:r>
              <a:rPr lang="hu-HU" sz="1800" dirty="0">
                <a:latin typeface="Arial" panose="020B0604020202020204" pitchFamily="34" charset="0"/>
                <a:cs typeface="Arial" panose="020B0604020202020204" pitchFamily="34" charset="0"/>
              </a:rPr>
              <a:t>20 fő alatti vállalkozások esetében az adózás előtti eredményt csökkenti a munkavállalóknak kifizetett munkabér (Ft/fő/hó), de maximum az adott évben érvényes minimálbér összegéig;</a:t>
            </a:r>
          </a:p>
          <a:p>
            <a:pPr marL="342900" indent="-342900" algn="just">
              <a:buFont typeface="+mj-lt"/>
              <a:buAutoNum type="arabicPeriod"/>
            </a:pPr>
            <a:r>
              <a:rPr lang="hu-HU" sz="1800" b="1" u="sng" dirty="0" smtClean="0">
                <a:latin typeface="Arial" panose="020B0604020202020204" pitchFamily="34" charset="0"/>
                <a:cs typeface="Arial" panose="020B0604020202020204" pitchFamily="34" charset="0"/>
              </a:rPr>
              <a:t>Vállalkozói </a:t>
            </a:r>
            <a:r>
              <a:rPr lang="hu-HU" sz="1800" b="1" u="sng" dirty="0">
                <a:latin typeface="Arial" panose="020B0604020202020204" pitchFamily="34" charset="0"/>
                <a:cs typeface="Arial" panose="020B0604020202020204" pitchFamily="34" charset="0"/>
              </a:rPr>
              <a:t>bevételt csökkentő tétel (személyi jövedelemadó</a:t>
            </a:r>
            <a:r>
              <a:rPr lang="hu-HU" sz="1800" dirty="0">
                <a:latin typeface="Arial" panose="020B0604020202020204" pitchFamily="34" charset="0"/>
                <a:cs typeface="Arial" panose="020B0604020202020204" pitchFamily="34" charset="0"/>
              </a:rPr>
              <a:t>): az egyéni vállalkozók számára a vállalkozói bevétel csökkenthető az alkalmazottnak fizetett bérrel (Ft/hó/fő), de legfeljebb a hónap első napján érvényes minimálbér összegéig;</a:t>
            </a:r>
          </a:p>
          <a:p>
            <a:pPr marL="342900" indent="-342900" algn="just">
              <a:buFont typeface="+mj-lt"/>
              <a:buAutoNum type="arabicPeriod"/>
            </a:pPr>
            <a:r>
              <a:rPr lang="hu-HU" sz="1800" b="1" u="sng" dirty="0" smtClean="0">
                <a:latin typeface="Arial" panose="020B0604020202020204" pitchFamily="34" charset="0"/>
                <a:cs typeface="Arial" panose="020B0604020202020204" pitchFamily="34" charset="0"/>
              </a:rPr>
              <a:t>Foglalkoztatást </a:t>
            </a:r>
            <a:r>
              <a:rPr lang="hu-HU" sz="1800" b="1" u="sng" dirty="0">
                <a:latin typeface="Arial" panose="020B0604020202020204" pitchFamily="34" charset="0"/>
                <a:cs typeface="Arial" panose="020B0604020202020204" pitchFamily="34" charset="0"/>
              </a:rPr>
              <a:t>bővítő támogatások: </a:t>
            </a:r>
            <a:r>
              <a:rPr lang="hu-HU" sz="1800" dirty="0">
                <a:latin typeface="Arial" panose="020B0604020202020204" pitchFamily="34" charset="0"/>
                <a:cs typeface="Arial" panose="020B0604020202020204" pitchFamily="34" charset="0"/>
              </a:rPr>
              <a:t>Munkaügyi szervezet által nyújtható bér-, és bérköltség támogatás Európai Uniós források terhére a különböző TOP, </a:t>
            </a:r>
            <a:r>
              <a:rPr lang="hu-HU" sz="1800" dirty="0" smtClean="0">
                <a:latin typeface="Arial" panose="020B0604020202020204" pitchFamily="34" charset="0"/>
                <a:cs typeface="Arial" panose="020B0604020202020204" pitchFamily="34" charset="0"/>
              </a:rPr>
              <a:t>GINOP, EFOP </a:t>
            </a:r>
            <a:r>
              <a:rPr lang="hu-HU" sz="1800" dirty="0">
                <a:latin typeface="Arial" panose="020B0604020202020204" pitchFamily="34" charset="0"/>
                <a:cs typeface="Arial" panose="020B0604020202020204" pitchFamily="34" charset="0"/>
              </a:rPr>
              <a:t>projektekből.</a:t>
            </a:r>
          </a:p>
          <a:p>
            <a:pPr marL="342900" indent="-342900" algn="just">
              <a:buFont typeface="+mj-lt"/>
              <a:buAutoNum type="arabicPeriod"/>
            </a:pPr>
            <a:endParaRPr lang="hu-H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614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97933" y="0"/>
            <a:ext cx="8231717" cy="1325563"/>
          </a:xfrm>
        </p:spPr>
        <p:txBody>
          <a:bodyPr>
            <a:normAutofit/>
          </a:bodyPr>
          <a:lstStyle/>
          <a:p>
            <a:pPr algn="ctr"/>
            <a:r>
              <a:rPr lang="hu-HU" sz="2800" b="1" dirty="0">
                <a:solidFill>
                  <a:schemeClr val="bg1"/>
                </a:solidFill>
                <a:latin typeface="Arial" panose="020B0604020202020204" pitchFamily="34" charset="0"/>
                <a:cs typeface="Arial" panose="020B0604020202020204" pitchFamily="34" charset="0"/>
              </a:rPr>
              <a:t>A FOGLALKOZÁSI REHABILITÁCIÓS SEGITSÉG LEHETŐSÉGEI</a:t>
            </a:r>
          </a:p>
        </p:txBody>
      </p:sp>
      <p:sp>
        <p:nvSpPr>
          <p:cNvPr id="4" name="Tartalom helye 3"/>
          <p:cNvSpPr>
            <a:spLocks noGrp="1"/>
          </p:cNvSpPr>
          <p:nvPr>
            <p:ph idx="1"/>
          </p:nvPr>
        </p:nvSpPr>
        <p:spPr>
          <a:xfrm>
            <a:off x="228599" y="1490133"/>
            <a:ext cx="8788401" cy="4441296"/>
          </a:xfrm>
        </p:spPr>
        <p:txBody>
          <a:bodyPr>
            <a:noAutofit/>
          </a:bodyPr>
          <a:lstStyle/>
          <a:p>
            <a:pPr marL="0" indent="0" algn="just">
              <a:buNone/>
            </a:pPr>
            <a:r>
              <a:rPr lang="hu-HU" sz="1600" b="1" u="sng" dirty="0" smtClean="0">
                <a:latin typeface="Arial" panose="020B0604020202020204" pitchFamily="34" charset="0"/>
                <a:cs typeface="Arial" panose="020B0604020202020204" pitchFamily="34" charset="0"/>
              </a:rPr>
              <a:t>a</a:t>
            </a:r>
            <a:r>
              <a:rPr lang="hu-HU" sz="1600" b="1" u="sng" dirty="0">
                <a:latin typeface="Arial" panose="020B0604020202020204" pitchFamily="34" charset="0"/>
                <a:cs typeface="Arial" panose="020B0604020202020204" pitchFamily="34" charset="0"/>
              </a:rPr>
              <a:t>) Rehabilitációs Hatóság: </a:t>
            </a:r>
            <a:r>
              <a:rPr lang="hu-HU" sz="1600" dirty="0">
                <a:latin typeface="Arial" panose="020B0604020202020204" pitchFamily="34" charset="0"/>
                <a:cs typeface="Arial" panose="020B0604020202020204" pitchFamily="34" charset="0"/>
              </a:rPr>
              <a:t>A Kormányhivataloknál működő Hatóságnál dolgozó rehabilitációs ügyintézők feladata rehabilitációs szolgáltatások nyújtása valamint a munkavállalás megkönnyítése, amelyet a foglalkozási rehabilitációs célú munkaközvetítés szolgáltatása hivatott elősegíteni. Az együttműködésre nem kötelezett megváltozott munkaképességű emberek a rehabilitációs hatóságoknál kérhetik a „szolgáltatást kérőként történő nyilvántartásba vételüket”, amely révén foglalkozási rehabilitációs szolgáltatásokban részesülhetnek és részt vehetnek az alábbi, elhelyezkedést megkönnyítő projektben.</a:t>
            </a:r>
          </a:p>
          <a:p>
            <a:pPr marL="0" indent="0" algn="just">
              <a:buNone/>
            </a:pPr>
            <a:r>
              <a:rPr lang="hu-HU" sz="1600" b="1" u="sng" dirty="0">
                <a:latin typeface="Arial" panose="020B0604020202020204" pitchFamily="34" charset="0"/>
                <a:cs typeface="Arial" panose="020B0604020202020204" pitchFamily="34" charset="0"/>
              </a:rPr>
              <a:t>b) EFOP-1.1.1-15 kiemelt projekt</a:t>
            </a:r>
            <a:r>
              <a:rPr lang="hu-HU" sz="1600" b="1" dirty="0">
                <a:latin typeface="Arial" panose="020B0604020202020204" pitchFamily="34" charset="0"/>
                <a:cs typeface="Arial" panose="020B0604020202020204" pitchFamily="34" charset="0"/>
              </a:rPr>
              <a:t> </a:t>
            </a:r>
            <a:r>
              <a:rPr lang="hu-HU" sz="1600" dirty="0">
                <a:latin typeface="Arial" panose="020B0604020202020204" pitchFamily="34" charset="0"/>
                <a:cs typeface="Arial" panose="020B0604020202020204" pitchFamily="34" charset="0"/>
              </a:rPr>
              <a:t>által nyújtott </a:t>
            </a:r>
            <a:r>
              <a:rPr lang="hu-HU" sz="1600" dirty="0" smtClean="0">
                <a:latin typeface="Arial" panose="020B0604020202020204" pitchFamily="34" charset="0"/>
                <a:cs typeface="Arial" panose="020B0604020202020204" pitchFamily="34" charset="0"/>
              </a:rPr>
              <a:t>segítség: </a:t>
            </a:r>
            <a:r>
              <a:rPr lang="hu-HU" sz="1600" dirty="0">
                <a:latin typeface="Arial" panose="020B0604020202020204" pitchFamily="34" charset="0"/>
                <a:cs typeface="Arial" panose="020B0604020202020204" pitchFamily="34" charset="0"/>
              </a:rPr>
              <a:t>A projekt segítséget nyújt az elhelyezkedésben, az irodák elérhetőségei a tájékoztató csomagban megtalálhatóak.</a:t>
            </a:r>
          </a:p>
          <a:p>
            <a:pPr marL="0" indent="0" algn="just">
              <a:buNone/>
            </a:pPr>
            <a:r>
              <a:rPr lang="hu-HU" sz="1600" b="1" u="sng" dirty="0">
                <a:latin typeface="Arial" panose="020B0604020202020204" pitchFamily="34" charset="0"/>
                <a:cs typeface="Arial" panose="020B0604020202020204" pitchFamily="34" charset="0"/>
              </a:rPr>
              <a:t>c) Akkreditált szolgáltatók szervezetek:</a:t>
            </a:r>
            <a:r>
              <a:rPr lang="hu-HU" sz="1600" b="1" dirty="0">
                <a:latin typeface="Arial" panose="020B0604020202020204" pitchFamily="34" charset="0"/>
                <a:cs typeface="Arial" panose="020B0604020202020204" pitchFamily="34" charset="0"/>
              </a:rPr>
              <a:t> </a:t>
            </a:r>
            <a:r>
              <a:rPr lang="hu-HU" sz="1600" dirty="0">
                <a:latin typeface="Arial" panose="020B0604020202020204" pitchFamily="34" charset="0"/>
                <a:cs typeface="Arial" panose="020B0604020202020204" pitchFamily="34" charset="0"/>
              </a:rPr>
              <a:t>Az akkreditált szolgáltató szervezetek által foglalkoztatott mentorok és tanácsadók foglalkozási rehabilitációs szolgáltatásokat nyújtanak az általuk bejelentett összes szolgáltatási helyszínen a megváltozott munkaképességű személyek és munkaadók számára azzal a céllal, hogy minél több megváltozott munkaképességű ember jusson munkalehetőséghez.</a:t>
            </a:r>
          </a:p>
          <a:p>
            <a:pPr marL="0" indent="0" algn="just">
              <a:buNone/>
            </a:pPr>
            <a:r>
              <a:rPr lang="hu-HU" sz="1600" b="1" u="sng" dirty="0">
                <a:latin typeface="Arial" panose="020B0604020202020204" pitchFamily="34" charset="0"/>
                <a:cs typeface="Arial" panose="020B0604020202020204" pitchFamily="34" charset="0"/>
              </a:rPr>
              <a:t>d) Akkreditált </a:t>
            </a:r>
            <a:r>
              <a:rPr lang="hu-HU" sz="1600" b="1" u="sng" dirty="0" smtClean="0">
                <a:latin typeface="Arial" panose="020B0604020202020204" pitchFamily="34" charset="0"/>
                <a:cs typeface="Arial" panose="020B0604020202020204" pitchFamily="34" charset="0"/>
              </a:rPr>
              <a:t>munkaadók</a:t>
            </a:r>
            <a:r>
              <a:rPr lang="hu-HU" sz="1600" b="1" dirty="0" smtClean="0">
                <a:latin typeface="Arial" panose="020B0604020202020204" pitchFamily="34" charset="0"/>
                <a:cs typeface="Arial" panose="020B0604020202020204" pitchFamily="34" charset="0"/>
              </a:rPr>
              <a:t>: </a:t>
            </a:r>
            <a:r>
              <a:rPr lang="hu-HU" sz="1600" dirty="0" smtClean="0">
                <a:latin typeface="Arial" panose="020B0604020202020204" pitchFamily="34" charset="0"/>
                <a:cs typeface="Arial" panose="020B0604020202020204" pitchFamily="34" charset="0"/>
              </a:rPr>
              <a:t>Az </a:t>
            </a:r>
            <a:r>
              <a:rPr lang="hu-HU" sz="1600" dirty="0">
                <a:latin typeface="Arial" panose="020B0604020202020204" pitchFamily="34" charset="0"/>
                <a:cs typeface="Arial" panose="020B0604020202020204" pitchFamily="34" charset="0"/>
              </a:rPr>
              <a:t>akkreditált foglalkoztatók sokféle munkakörben, nagy létszámban foglalkoztatnak megváltozott munkaképességű és fogyatékos munkavállalókat állami támogatást igénybe vétele mellett. Az egészségkárosodással élő munkavállalókat szakemberek segítik a sikeres munkahelyi beilleszkedés és a tartós munkavállalás érdekében.</a:t>
            </a:r>
          </a:p>
          <a:p>
            <a:pPr marL="0" indent="0" algn="just">
              <a:buNone/>
            </a:pPr>
            <a:r>
              <a:rPr lang="hu-HU" sz="1600" dirty="0">
                <a:latin typeface="Arial" panose="020B0604020202020204" pitchFamily="34" charset="0"/>
                <a:cs typeface="Arial" panose="020B0604020202020204" pitchFamily="34" charset="0"/>
              </a:rPr>
              <a:t>Az akkreditált foglalkoztatásról bővebb információ az alábbi elérhetőségeken található: </a:t>
            </a:r>
            <a:r>
              <a:rPr lang="hu-HU" sz="1600" dirty="0">
                <a:latin typeface="Arial" panose="020B0604020202020204" pitchFamily="34" charset="0"/>
                <a:cs typeface="Arial" panose="020B0604020202020204" pitchFamily="34" charset="0"/>
                <a:hlinkClick r:id="rId4"/>
              </a:rPr>
              <a:t>https://</a:t>
            </a:r>
            <a:r>
              <a:rPr lang="hu-HU" sz="1600" dirty="0" smtClean="0">
                <a:latin typeface="Arial" panose="020B0604020202020204" pitchFamily="34" charset="0"/>
                <a:cs typeface="Arial" panose="020B0604020202020204" pitchFamily="34" charset="0"/>
                <a:hlinkClick r:id="rId4"/>
              </a:rPr>
              <a:t>fszk.hu/wp-content/uploads/2017/08/Akkreditalt_foglalkoztatas.pdf</a:t>
            </a:r>
            <a:r>
              <a:rPr lang="hu-HU" sz="1600" dirty="0" smtClean="0">
                <a:latin typeface="Arial" panose="020B0604020202020204" pitchFamily="34" charset="0"/>
                <a:cs typeface="Arial" panose="020B0604020202020204" pitchFamily="34" charset="0"/>
              </a:rPr>
              <a:t> </a:t>
            </a:r>
            <a:r>
              <a:rPr lang="hu-HU" sz="1600" dirty="0" smtClean="0">
                <a:latin typeface="Arial" panose="020B0604020202020204" pitchFamily="34" charset="0"/>
                <a:cs typeface="Arial" panose="020B0604020202020204" pitchFamily="34" charset="0"/>
                <a:hlinkClick r:id="rId5"/>
              </a:rPr>
              <a:t>http</a:t>
            </a:r>
            <a:r>
              <a:rPr lang="hu-HU" sz="1600" dirty="0">
                <a:latin typeface="Arial" panose="020B0604020202020204" pitchFamily="34" charset="0"/>
                <a:cs typeface="Arial" panose="020B0604020202020204" pitchFamily="34" charset="0"/>
                <a:hlinkClick r:id="rId5"/>
              </a:rPr>
              <a:t>://</a:t>
            </a:r>
            <a:r>
              <a:rPr lang="hu-HU" sz="1600" dirty="0" smtClean="0">
                <a:latin typeface="Arial" panose="020B0604020202020204" pitchFamily="34" charset="0"/>
                <a:cs typeface="Arial" panose="020B0604020202020204" pitchFamily="34" charset="0"/>
                <a:hlinkClick r:id="rId5"/>
              </a:rPr>
              <a:t>www.kormanyhivatal.hu/hu/budapest/jarasok/foglalkoztatasi-rehabilitacio</a:t>
            </a:r>
            <a:r>
              <a:rPr lang="hu-HU" sz="1600" dirty="0" smtClean="0">
                <a:latin typeface="Arial" panose="020B0604020202020204" pitchFamily="34" charset="0"/>
                <a:cs typeface="Arial" panose="020B0604020202020204" pitchFamily="34" charset="0"/>
              </a:rPr>
              <a:t> </a:t>
            </a:r>
            <a:endParaRPr lang="hu-HU" sz="1600" dirty="0">
              <a:latin typeface="Arial" panose="020B0604020202020204" pitchFamily="34" charset="0"/>
              <a:cs typeface="Arial" panose="020B0604020202020204" pitchFamily="34" charset="0"/>
            </a:endParaRPr>
          </a:p>
          <a:p>
            <a:pPr marL="0" indent="0" algn="just">
              <a:buNone/>
            </a:pPr>
            <a:endParaRPr lang="hu-HU"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020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hu-HU"/>
          </a:p>
        </p:txBody>
      </p:sp>
      <p:sp>
        <p:nvSpPr>
          <p:cNvPr id="3" name="Téglalap 2"/>
          <p:cNvSpPr/>
          <p:nvPr/>
        </p:nvSpPr>
        <p:spPr>
          <a:xfrm>
            <a:off x="869289" y="346289"/>
            <a:ext cx="7284720" cy="461665"/>
          </a:xfrm>
          <a:prstGeom prst="rect">
            <a:avLst/>
          </a:prstGeom>
        </p:spPr>
        <p:txBody>
          <a:bodyPr wrap="square">
            <a:spAutoFit/>
          </a:bodyPr>
          <a:lstStyle/>
          <a:p>
            <a:pPr algn="ctr"/>
            <a:r>
              <a:rPr lang="hu-HU" sz="2400" b="1" dirty="0">
                <a:solidFill>
                  <a:schemeClr val="bg1"/>
                </a:solidFill>
                <a:latin typeface="Verdana" panose="020B0604030504040204" pitchFamily="34" charset="0"/>
                <a:ea typeface="Verdana" panose="020B0604030504040204" pitchFamily="34" charset="0"/>
                <a:cs typeface="Verdana" panose="020B0604030504040204" pitchFamily="34" charset="0"/>
              </a:rPr>
              <a:t>A foglalkozási rehabilitáció dimenziói</a:t>
            </a:r>
            <a:endParaRPr lang="hu-HU" sz="2400" dirty="0"/>
          </a:p>
        </p:txBody>
      </p:sp>
      <p:pic>
        <p:nvPicPr>
          <p:cNvPr id="6" name="Kép 5"/>
          <p:cNvPicPr>
            <a:picLocks noChangeAspect="1"/>
          </p:cNvPicPr>
          <p:nvPr/>
        </p:nvPicPr>
        <p:blipFill>
          <a:blip r:embed="rId4"/>
          <a:stretch>
            <a:fillRect/>
          </a:stretch>
        </p:blipFill>
        <p:spPr>
          <a:xfrm>
            <a:off x="-147602" y="1434935"/>
            <a:ext cx="9124831" cy="5132717"/>
          </a:xfrm>
          <a:prstGeom prst="rect">
            <a:avLst/>
          </a:prstGeom>
        </p:spPr>
      </p:pic>
      <p:sp>
        <p:nvSpPr>
          <p:cNvPr id="5" name="Lekerekített téglalap 14"/>
          <p:cNvSpPr/>
          <p:nvPr/>
        </p:nvSpPr>
        <p:spPr>
          <a:xfrm>
            <a:off x="7393782" y="1825625"/>
            <a:ext cx="1700212" cy="156131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i="1" dirty="0">
                <a:solidFill>
                  <a:schemeClr val="bg1"/>
                </a:solidFill>
                <a:latin typeface="Arial" panose="020B0604020202020204" pitchFamily="34" charset="0"/>
                <a:cs typeface="Arial" panose="020B0604020202020204" pitchFamily="34" charset="0"/>
              </a:rPr>
              <a:t>Fejlesztő felkészítő </a:t>
            </a:r>
            <a:r>
              <a:rPr lang="hu-HU" sz="1400" b="1" i="1" dirty="0" smtClean="0">
                <a:solidFill>
                  <a:schemeClr val="bg1"/>
                </a:solidFill>
                <a:latin typeface="Arial" panose="020B0604020202020204" pitchFamily="34" charset="0"/>
                <a:cs typeface="Arial" panose="020B0604020202020204" pitchFamily="34" charset="0"/>
              </a:rPr>
              <a:t>foglalkoztatás </a:t>
            </a:r>
            <a:r>
              <a:rPr lang="hu-HU" sz="1400" b="1" i="1" dirty="0">
                <a:solidFill>
                  <a:schemeClr val="bg1"/>
                </a:solidFill>
                <a:latin typeface="Arial" panose="020B0604020202020204" pitchFamily="34" charset="0"/>
                <a:cs typeface="Arial" panose="020B0604020202020204" pitchFamily="34" charset="0"/>
              </a:rPr>
              <a:t>és munka-rehabilitáció</a:t>
            </a:r>
          </a:p>
        </p:txBody>
      </p:sp>
    </p:spTree>
    <p:extLst>
      <p:ext uri="{BB962C8B-B14F-4D97-AF65-F5344CB8AC3E}">
        <p14:creationId xmlns:p14="http://schemas.microsoft.com/office/powerpoint/2010/main" val="1132955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1" y="-100700"/>
            <a:ext cx="9143999" cy="1325563"/>
          </a:xfrm>
        </p:spPr>
        <p:txBody>
          <a:bodyPr>
            <a:normAutofit/>
          </a:bodyPr>
          <a:lstStyle/>
          <a:p>
            <a:pPr algn="ctr"/>
            <a:r>
              <a:rPr lang="hu-HU" sz="2800" b="1" dirty="0">
                <a:solidFill>
                  <a:schemeClr val="bg1"/>
                </a:solidFill>
                <a:latin typeface="Arial" panose="020B0604020202020204" pitchFamily="34" charset="0"/>
                <a:cs typeface="Arial" panose="020B0604020202020204" pitchFamily="34" charset="0"/>
              </a:rPr>
              <a:t>A foglalkozási rehabilitációs folyamat</a:t>
            </a:r>
            <a:br>
              <a:rPr lang="hu-HU" sz="2800" b="1" dirty="0">
                <a:solidFill>
                  <a:schemeClr val="bg1"/>
                </a:solidFill>
                <a:latin typeface="Arial" panose="020B0604020202020204" pitchFamily="34" charset="0"/>
                <a:cs typeface="Arial" panose="020B0604020202020204" pitchFamily="34" charset="0"/>
              </a:rPr>
            </a:br>
            <a:r>
              <a:rPr lang="hu-HU" sz="2800" b="1" dirty="0">
                <a:solidFill>
                  <a:schemeClr val="bg1"/>
                </a:solidFill>
                <a:latin typeface="Arial" panose="020B0604020202020204" pitchFamily="34" charset="0"/>
                <a:cs typeface="Arial" panose="020B0604020202020204" pitchFamily="34" charset="0"/>
              </a:rPr>
              <a:t>- a kudarctól a megoldásig - </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1152636586"/>
              </p:ext>
            </p:extLst>
          </p:nvPr>
        </p:nvGraphicFramePr>
        <p:xfrm>
          <a:off x="215900" y="1461247"/>
          <a:ext cx="8739841" cy="5305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2533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Alcím 2"/>
          <p:cNvSpPr>
            <a:spLocks noGrp="1"/>
          </p:cNvSpPr>
          <p:nvPr/>
        </p:nvSpPr>
        <p:spPr>
          <a:xfrm>
            <a:off x="71437" y="1419324"/>
            <a:ext cx="9001125" cy="3295411"/>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defRPr/>
            </a:pPr>
            <a:r>
              <a:rPr lang="hu-HU" sz="1600" b="1" u="sng"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Kedvezményezettje:</a:t>
            </a:r>
            <a:r>
              <a:rPr 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 	Szociális és Gyermekvédelmi Főigazgatóság</a:t>
            </a:r>
          </a:p>
          <a:p>
            <a:pPr algn="l">
              <a:spcBef>
                <a:spcPts val="600"/>
              </a:spcBef>
              <a:defRPr/>
            </a:pPr>
            <a:r>
              <a:rPr 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			</a:t>
            </a:r>
            <a:endParaRPr lang="hu-HU" altLang="hu-HU" sz="1000" b="1" u="sng"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endParaRPr>
          </a:p>
          <a:p>
            <a:pPr algn="just">
              <a:spcBef>
                <a:spcPts val="600"/>
              </a:spcBef>
              <a:defRPr/>
            </a:pPr>
            <a:r>
              <a:rPr lang="hu-HU" altLang="hu-HU" sz="1600" b="1" u="sng"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Célja</a:t>
            </a:r>
            <a:r>
              <a:rPr lang="hu-HU" altLang="hu-HU" sz="1600" b="1" u="sng"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a:t>
            </a: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  </a:t>
            </a:r>
            <a:r>
              <a:rPr lang="hu-HU" sz="1600" dirty="0">
                <a:solidFill>
                  <a:schemeClr val="tx1"/>
                </a:solidFill>
                <a:latin typeface="Arial" panose="020B0604020202020204" pitchFamily="34" charset="0"/>
                <a:cs typeface="Arial" panose="020B0604020202020204" pitchFamily="34" charset="0"/>
              </a:rPr>
              <a:t>A projekt elsődleges célja a megváltozott munkaképességű személyek nyílt munkaerő-piaci integrációjának és foglalkoztatásának elősegítése és képzettségi szintjének növelése foglalkozási rehabilitációs szolgáltatások nyújtásával és munkaerő-piaci aktív eszközök alkalmazásával. Továbbá a projekt célja a munkaadók szemléletének formálása a megváltozott munkaképességű személyek foglalkoztatása érdekében.</a:t>
            </a:r>
          </a:p>
          <a:p>
            <a:pPr algn="l">
              <a:spcBef>
                <a:spcPts val="600"/>
              </a:spcBef>
              <a:defRPr/>
            </a:pPr>
            <a:r>
              <a:rPr lang="hu-HU" sz="12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
            </a:r>
            <a:br>
              <a:rPr lang="hu-HU" sz="12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br>
            <a:r>
              <a:rPr lang="hu-HU" sz="16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A </a:t>
            </a:r>
            <a:r>
              <a:rPr 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projekt időtartama: 	</a:t>
            </a:r>
            <a:r>
              <a:rPr lang="hu-HU" altLang="hu-HU" sz="1600" b="1" dirty="0" smtClean="0">
                <a:solidFill>
                  <a:srgbClr val="FF0000"/>
                </a:solidFill>
                <a:latin typeface="Arial" panose="020B0604020202020204" pitchFamily="34" charset="0"/>
                <a:ea typeface="Verdana" pitchFamily="34" charset="0"/>
                <a:cs typeface="Arial" panose="020B0604020202020204" pitchFamily="34" charset="0"/>
              </a:rPr>
              <a:t>2015.12.01 </a:t>
            </a:r>
            <a:r>
              <a:rPr lang="hu-HU" altLang="hu-HU" sz="1600" dirty="0">
                <a:solidFill>
                  <a:srgbClr val="FF0000"/>
                </a:solidFill>
                <a:latin typeface="Arial" panose="020B0604020202020204" pitchFamily="34" charset="0"/>
                <a:ea typeface="Verdana" pitchFamily="34" charset="0"/>
                <a:cs typeface="Arial" panose="020B0604020202020204" pitchFamily="34" charset="0"/>
              </a:rPr>
              <a:t>- </a:t>
            </a:r>
            <a:r>
              <a:rPr lang="hu-HU" altLang="hu-HU" sz="1600" b="1" dirty="0" smtClean="0">
                <a:solidFill>
                  <a:srgbClr val="FF0000"/>
                </a:solidFill>
                <a:latin typeface="Arial" panose="020B0604020202020204" pitchFamily="34" charset="0"/>
                <a:ea typeface="Verdana" pitchFamily="34" charset="0"/>
                <a:cs typeface="Arial" panose="020B0604020202020204" pitchFamily="34" charset="0"/>
              </a:rPr>
              <a:t>2021.02.28</a:t>
            </a:r>
            <a:endParaRPr lang="hu-HU" altLang="hu-HU" sz="1600" b="1" dirty="0">
              <a:solidFill>
                <a:srgbClr val="FF0000"/>
              </a:solidFill>
              <a:latin typeface="Arial" panose="020B0604020202020204" pitchFamily="34" charset="0"/>
              <a:ea typeface="Verdana" pitchFamily="34" charset="0"/>
              <a:cs typeface="Arial" panose="020B0604020202020204" pitchFamily="34" charset="0"/>
            </a:endParaRPr>
          </a:p>
          <a:p>
            <a:pPr algn="l">
              <a:spcBef>
                <a:spcPts val="600"/>
              </a:spcBef>
              <a:defRPr/>
            </a:pP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Bevonandó létszám: 	</a:t>
            </a:r>
            <a:r>
              <a:rPr lang="hu-HU" altLang="hu-HU" sz="1600" b="1" dirty="0" smtClean="0">
                <a:solidFill>
                  <a:srgbClr val="FF0000"/>
                </a:solidFill>
                <a:latin typeface="Arial" panose="020B0604020202020204" pitchFamily="34" charset="0"/>
                <a:ea typeface="Verdana" pitchFamily="34" charset="0"/>
                <a:cs typeface="Arial" panose="020B0604020202020204" pitchFamily="34" charset="0"/>
              </a:rPr>
              <a:t>17.000 </a:t>
            </a:r>
            <a:r>
              <a:rPr lang="hu-HU" altLang="hu-HU" sz="1600" b="1" dirty="0">
                <a:solidFill>
                  <a:srgbClr val="FF0000"/>
                </a:solidFill>
                <a:latin typeface="Arial" panose="020B0604020202020204" pitchFamily="34" charset="0"/>
                <a:ea typeface="Verdana" pitchFamily="34" charset="0"/>
                <a:cs typeface="Arial" panose="020B0604020202020204" pitchFamily="34" charset="0"/>
              </a:rPr>
              <a:t>fő </a:t>
            </a:r>
          </a:p>
          <a:p>
            <a:pPr algn="l">
              <a:spcBef>
                <a:spcPts val="600"/>
              </a:spcBef>
              <a:defRPr/>
            </a:pP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Felhasználható forrás: 	</a:t>
            </a:r>
            <a:r>
              <a:rPr lang="hu-HU" altLang="hu-HU" sz="1600" b="1" dirty="0" smtClean="0">
                <a:solidFill>
                  <a:srgbClr val="FF0000"/>
                </a:solidFill>
                <a:latin typeface="Arial" panose="020B0604020202020204" pitchFamily="34" charset="0"/>
                <a:ea typeface="Verdana" pitchFamily="34" charset="0"/>
                <a:cs typeface="Arial" panose="020B0604020202020204" pitchFamily="34" charset="0"/>
              </a:rPr>
              <a:t>14 Mrd Ft</a:t>
            </a:r>
            <a:endParaRPr lang="hu-HU" sz="1600" dirty="0">
              <a:solidFill>
                <a:schemeClr val="tx1"/>
              </a:solidFill>
              <a:latin typeface="Arial" panose="020B0604020202020204" pitchFamily="34" charset="0"/>
              <a:ea typeface="Verdana" pitchFamily="34" charset="0"/>
              <a:cs typeface="Arial" panose="020B0604020202020204" pitchFamily="34" charset="0"/>
            </a:endParaRPr>
          </a:p>
          <a:p>
            <a:pPr algn="l">
              <a:lnSpc>
                <a:spcPct val="90000"/>
              </a:lnSpc>
              <a:spcBef>
                <a:spcPts val="600"/>
              </a:spcBef>
            </a:pP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Célcsoport:		Rehabilitációs Hatóság ügyfélbázisa – </a:t>
            </a:r>
            <a:b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b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			együttműködés a Rehabilitációs Hatóságokkal</a:t>
            </a:r>
          </a:p>
          <a:p>
            <a:pPr algn="l">
              <a:lnSpc>
                <a:spcPct val="90000"/>
              </a:lnSpc>
              <a:spcBef>
                <a:spcPts val="600"/>
              </a:spcBef>
            </a:pP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Megvalósítás területe: 	</a:t>
            </a:r>
            <a:r>
              <a:rPr lang="hu-HU" altLang="hu-HU" sz="1600" b="1" dirty="0">
                <a:solidFill>
                  <a:srgbClr val="FF0000"/>
                </a:solidFill>
                <a:latin typeface="Arial" panose="020B0604020202020204" pitchFamily="34" charset="0"/>
                <a:ea typeface="Verdana" pitchFamily="34" charset="0"/>
                <a:cs typeface="Arial" panose="020B0604020202020204" pitchFamily="34" charset="0"/>
              </a:rPr>
              <a:t>Konvergencia régiók</a:t>
            </a:r>
          </a:p>
          <a:p>
            <a:pPr marL="266700" indent="-266700" algn="l">
              <a:spcBef>
                <a:spcPts val="600"/>
              </a:spcBef>
              <a:buFont typeface="Arial" panose="020B0604020202020204" pitchFamily="34" charset="0"/>
              <a:buChar char="•"/>
              <a:defRPr/>
            </a:pPr>
            <a:r>
              <a:rPr 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Országos lefedettség</a:t>
            </a:r>
            <a:r>
              <a:rPr lang="hu-HU" altLang="hu-HU" sz="1600"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	Az ügyfelek fogadása jelenleg </a:t>
            </a:r>
            <a:r>
              <a:rPr lang="hu-HU" altLang="hu-HU" sz="1600" dirty="0">
                <a:solidFill>
                  <a:srgbClr val="FF0000"/>
                </a:solidFill>
                <a:latin typeface="Arial" panose="020B0604020202020204" pitchFamily="34" charset="0"/>
                <a:ea typeface="Verdana" pitchFamily="34" charset="0"/>
                <a:cs typeface="Arial" panose="020B0604020202020204" pitchFamily="34" charset="0"/>
              </a:rPr>
              <a:t>41 helyszínen </a:t>
            </a:r>
            <a:r>
              <a:rPr lang="hu-HU" altLang="hu-HU" sz="1600"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 ügyfelek 				arányában kihelyezett ügyfélfogadás keretében</a:t>
            </a:r>
          </a:p>
          <a:p>
            <a:pPr marL="266700" indent="-266700" algn="l">
              <a:spcBef>
                <a:spcPts val="600"/>
              </a:spcBef>
              <a:buFont typeface="Arial" panose="020B0604020202020204" pitchFamily="34" charset="0"/>
              <a:buChar char="•"/>
              <a:defRPr/>
            </a:pP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Könnyű elérhetőség	</a:t>
            </a:r>
            <a:r>
              <a:rPr lang="hu-HU" altLang="hu-HU" sz="1600"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Az irodák a kormányhivatalok rehabilitációs hatóságának 				ügyfélfogadási helyeihez közel kerülnek kialakításra. </a:t>
            </a:r>
          </a:p>
          <a:p>
            <a:pPr algn="just">
              <a:spcBef>
                <a:spcPts val="600"/>
              </a:spcBef>
              <a:defRPr/>
            </a:pPr>
            <a:r>
              <a:rPr lang="hu-HU" altLang="hu-HU" sz="16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Foglalkoztatott munkatársak létszáma: 	</a:t>
            </a:r>
            <a:r>
              <a:rPr lang="hu-HU" altLang="hu-HU" sz="1600" dirty="0" smtClean="0">
                <a:solidFill>
                  <a:srgbClr val="FF0000"/>
                </a:solidFill>
                <a:latin typeface="Arial" panose="020B0604020202020204" pitchFamily="34" charset="0"/>
                <a:ea typeface="Verdana" pitchFamily="34" charset="0"/>
                <a:cs typeface="Arial" panose="020B0604020202020204" pitchFamily="34" charset="0"/>
              </a:rPr>
              <a:t>180</a:t>
            </a:r>
            <a:r>
              <a:rPr lang="hu-HU" altLang="hu-HU" sz="1600"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 </a:t>
            </a:r>
            <a:r>
              <a:rPr lang="hu-HU" altLang="hu-HU" sz="1600"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fő</a:t>
            </a:r>
          </a:p>
          <a:p>
            <a:pPr algn="l">
              <a:spcBef>
                <a:spcPts val="900"/>
              </a:spcBef>
              <a:defRPr/>
            </a:pPr>
            <a:endParaRPr lang="hu-HU" altLang="hu-HU" sz="1700" b="1" dirty="0">
              <a:solidFill>
                <a:srgbClr val="FF0000"/>
              </a:solidFill>
              <a:latin typeface="Arial" panose="020B0604020202020204" pitchFamily="34" charset="0"/>
              <a:ea typeface="Verdana" pitchFamily="34" charset="0"/>
              <a:cs typeface="Arial" panose="020B0604020202020204" pitchFamily="34" charset="0"/>
            </a:endParaRPr>
          </a:p>
          <a:p>
            <a:pPr algn="l">
              <a:spcBef>
                <a:spcPts val="900"/>
              </a:spcBef>
              <a:defRPr/>
            </a:pPr>
            <a:endParaRPr lang="hu-HU" altLang="hu-HU" sz="17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endParaRPr>
          </a:p>
        </p:txBody>
      </p:sp>
      <p:sp>
        <p:nvSpPr>
          <p:cNvPr id="6" name="Cím 1"/>
          <p:cNvSpPr>
            <a:spLocks noGrp="1"/>
          </p:cNvSpPr>
          <p:nvPr>
            <p:ph type="title"/>
          </p:nvPr>
        </p:nvSpPr>
        <p:spPr>
          <a:xfrm>
            <a:off x="0" y="67302"/>
            <a:ext cx="9144000" cy="1009291"/>
          </a:xfrm>
        </p:spPr>
        <p:txBody>
          <a:bodyPr vert="horz" lIns="91440" tIns="45720" rIns="91440" bIns="45720" rtlCol="0" anchor="ctr">
            <a:normAutofit/>
          </a:bodyPr>
          <a:lstStyle/>
          <a:p>
            <a:pPr algn="ctr"/>
            <a:r>
              <a:rPr lang="hu-HU" sz="3300" b="1" dirty="0">
                <a:solidFill>
                  <a:schemeClr val="accent4">
                    <a:lumMod val="60000"/>
                    <a:lumOff val="40000"/>
                  </a:schemeClr>
                </a:solidFill>
                <a:latin typeface="Arial" panose="020B0604020202020204" pitchFamily="34" charset="0"/>
                <a:ea typeface="Verdana" panose="020B0604030504040204" pitchFamily="34" charset="0"/>
                <a:cs typeface="Arial" panose="020B0604020202020204" pitchFamily="34" charset="0"/>
              </a:rPr>
              <a:t>EFOP-1.1.1-15</a:t>
            </a:r>
            <a:r>
              <a:rPr lang="hu-HU" sz="3675" b="1" dirty="0">
                <a:solidFill>
                  <a:schemeClr val="accent4">
                    <a:lumMod val="60000"/>
                    <a:lumOff val="40000"/>
                  </a:schemeClr>
                </a:solidFill>
                <a:latin typeface="Arial" panose="020B0604020202020204" pitchFamily="34" charset="0"/>
                <a:ea typeface="Verdana" panose="020B0604030504040204" pitchFamily="34" charset="0"/>
                <a:cs typeface="Arial" panose="020B0604020202020204" pitchFamily="34" charset="0"/>
              </a:rPr>
              <a:t/>
            </a:r>
            <a:br>
              <a:rPr lang="hu-HU" sz="3675" b="1" dirty="0">
                <a:solidFill>
                  <a:schemeClr val="accent4">
                    <a:lumMod val="60000"/>
                    <a:lumOff val="40000"/>
                  </a:schemeClr>
                </a:solidFill>
                <a:latin typeface="Arial" panose="020B0604020202020204" pitchFamily="34" charset="0"/>
                <a:ea typeface="Verdana" panose="020B0604030504040204" pitchFamily="34" charset="0"/>
                <a:cs typeface="Arial" panose="020B0604020202020204" pitchFamily="34" charset="0"/>
              </a:rPr>
            </a:br>
            <a:r>
              <a:rPr lang="hu-HU" sz="2100" b="1" dirty="0">
                <a:solidFill>
                  <a:schemeClr val="bg1"/>
                </a:solidFill>
                <a:latin typeface="Arial" panose="020B0604020202020204" pitchFamily="34" charset="0"/>
                <a:ea typeface="Verdana" panose="020B0604030504040204" pitchFamily="34" charset="0"/>
                <a:cs typeface="Arial" panose="020B0604020202020204" pitchFamily="34" charset="0"/>
              </a:rPr>
              <a:t>Megváltozott munkaképességű emberek támogatása kiemelt projekt</a:t>
            </a:r>
          </a:p>
        </p:txBody>
      </p:sp>
    </p:spTree>
    <p:extLst>
      <p:ext uri="{BB962C8B-B14F-4D97-AF65-F5344CB8AC3E}">
        <p14:creationId xmlns:p14="http://schemas.microsoft.com/office/powerpoint/2010/main" val="817543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216216" y="1741184"/>
            <a:ext cx="6517482" cy="2808312"/>
          </a:xfrm>
        </p:spPr>
        <p:txBody>
          <a:bodyPr>
            <a:normAutofit/>
          </a:bodyPr>
          <a:lstStyle/>
          <a:p>
            <a:r>
              <a:rPr lang="hu-HU" sz="6600" dirty="0" smtClean="0">
                <a:latin typeface="Arial" panose="020B0604020202020204" pitchFamily="34" charset="0"/>
                <a:cs typeface="Arial" panose="020B0604020202020204" pitchFamily="34" charset="0"/>
              </a:rPr>
              <a:t/>
            </a:r>
            <a:br>
              <a:rPr lang="hu-HU" sz="6600" dirty="0" smtClean="0">
                <a:latin typeface="Arial" panose="020B0604020202020204" pitchFamily="34" charset="0"/>
                <a:cs typeface="Arial" panose="020B0604020202020204" pitchFamily="34" charset="0"/>
              </a:rPr>
            </a:br>
            <a:r>
              <a:rPr lang="hu-HU" sz="6600" dirty="0" smtClean="0">
                <a:latin typeface="Arial" panose="020B0604020202020204" pitchFamily="34" charset="0"/>
                <a:cs typeface="Arial" panose="020B0604020202020204" pitchFamily="34" charset="0"/>
              </a:rPr>
              <a:t>Komplex rehabilitáció</a:t>
            </a:r>
            <a:endParaRPr lang="hu-HU" sz="6600" dirty="0">
              <a:latin typeface="Arial" panose="020B0604020202020204" pitchFamily="34" charset="0"/>
              <a:cs typeface="Arial" panose="020B0604020202020204" pitchFamily="34" charset="0"/>
            </a:endParaRPr>
          </a:p>
        </p:txBody>
      </p:sp>
      <p:sp>
        <p:nvSpPr>
          <p:cNvPr id="3" name="Téglalap 2"/>
          <p:cNvSpPr/>
          <p:nvPr/>
        </p:nvSpPr>
        <p:spPr>
          <a:xfrm>
            <a:off x="571111" y="4888700"/>
            <a:ext cx="4572000" cy="1200329"/>
          </a:xfrm>
          <a:prstGeom prst="rect">
            <a:avLst/>
          </a:prstGeom>
        </p:spPr>
        <p:txBody>
          <a:bodyPr>
            <a:spAutoFit/>
          </a:bodyPr>
          <a:lstStyle/>
          <a:p>
            <a:r>
              <a:rPr lang="hu-HU" dirty="0">
                <a:latin typeface="Arial" panose="020B0604020202020204" pitchFamily="34" charset="0"/>
                <a:cs typeface="Arial" panose="020B0604020202020204" pitchFamily="34" charset="0"/>
              </a:rPr>
              <a:t>2011. évi CXCI. törvény</a:t>
            </a:r>
          </a:p>
          <a:p>
            <a:r>
              <a:rPr lang="hu-HU" dirty="0" smtClean="0">
                <a:latin typeface="Arial" panose="020B0604020202020204" pitchFamily="34" charset="0"/>
                <a:cs typeface="Arial" panose="020B0604020202020204" pitchFamily="34" charset="0"/>
              </a:rPr>
              <a:t>a </a:t>
            </a:r>
            <a:r>
              <a:rPr lang="hu-HU" dirty="0">
                <a:latin typeface="Arial" panose="020B0604020202020204" pitchFamily="34" charset="0"/>
                <a:cs typeface="Arial" panose="020B0604020202020204" pitchFamily="34" charset="0"/>
              </a:rPr>
              <a:t>megváltozott munkaképességű személyek ellátásairól és egyes törvények módosításáról</a:t>
            </a:r>
          </a:p>
        </p:txBody>
      </p:sp>
      <p:sp>
        <p:nvSpPr>
          <p:cNvPr id="4" name="Téglalap 3"/>
          <p:cNvSpPr/>
          <p:nvPr/>
        </p:nvSpPr>
        <p:spPr>
          <a:xfrm>
            <a:off x="6177620" y="1779129"/>
            <a:ext cx="2966380" cy="2246769"/>
          </a:xfrm>
          <a:prstGeom prst="rect">
            <a:avLst/>
          </a:prstGeom>
        </p:spPr>
        <p:txBody>
          <a:bodyPr wrap="square">
            <a:spAutoFit/>
          </a:bodyPr>
          <a:lstStyle/>
          <a:p>
            <a:pPr algn="r"/>
            <a:r>
              <a:rPr lang="hu-HU" sz="2000" dirty="0">
                <a:latin typeface="Arial" panose="020B0604020202020204" pitchFamily="34" charset="0"/>
                <a:cs typeface="Arial" panose="020B0604020202020204" pitchFamily="34" charset="0"/>
              </a:rPr>
              <a:t>327/2011. (XII. 29.) Korm. rendelet</a:t>
            </a:r>
          </a:p>
          <a:p>
            <a:pPr algn="r"/>
            <a:r>
              <a:rPr lang="hu-HU" sz="2000" dirty="0">
                <a:latin typeface="Arial" panose="020B0604020202020204" pitchFamily="34" charset="0"/>
                <a:cs typeface="Arial" panose="020B0604020202020204" pitchFamily="34" charset="0"/>
              </a:rPr>
              <a:t>a megváltozott munkaképességű személyek ellátásaival kapcsolatos eljárási szabályokról</a:t>
            </a:r>
          </a:p>
        </p:txBody>
      </p:sp>
      <p:sp>
        <p:nvSpPr>
          <p:cNvPr id="5" name="Téglalap 4"/>
          <p:cNvSpPr/>
          <p:nvPr/>
        </p:nvSpPr>
        <p:spPr>
          <a:xfrm>
            <a:off x="0" y="3002625"/>
            <a:ext cx="2307042" cy="400110"/>
          </a:xfrm>
          <a:prstGeom prst="rect">
            <a:avLst/>
          </a:prstGeom>
        </p:spPr>
        <p:txBody>
          <a:bodyPr wrap="none">
            <a:spAutoFit/>
          </a:bodyPr>
          <a:lstStyle/>
          <a:p>
            <a:r>
              <a:rPr lang="hu-HU" sz="2000" dirty="0">
                <a:latin typeface="Arial" panose="020B0604020202020204" pitchFamily="34" charset="0"/>
                <a:cs typeface="Arial" panose="020B0604020202020204" pitchFamily="34" charset="0"/>
              </a:rPr>
              <a:t>komplex minősítés</a:t>
            </a:r>
          </a:p>
        </p:txBody>
      </p:sp>
      <p:sp>
        <p:nvSpPr>
          <p:cNvPr id="6" name="Téglalap 5"/>
          <p:cNvSpPr/>
          <p:nvPr/>
        </p:nvSpPr>
        <p:spPr>
          <a:xfrm>
            <a:off x="5633236" y="5727324"/>
            <a:ext cx="3332964" cy="400110"/>
          </a:xfrm>
          <a:prstGeom prst="rect">
            <a:avLst/>
          </a:prstGeom>
        </p:spPr>
        <p:txBody>
          <a:bodyPr wrap="none">
            <a:spAutoFit/>
          </a:bodyPr>
          <a:lstStyle/>
          <a:p>
            <a:r>
              <a:rPr lang="hu-HU" sz="2000" dirty="0">
                <a:latin typeface="Arial" panose="020B0604020202020204" pitchFamily="34" charset="0"/>
                <a:cs typeface="Arial" panose="020B0604020202020204" pitchFamily="34" charset="0"/>
              </a:rPr>
              <a:t>komplex szakértői bizottság</a:t>
            </a:r>
          </a:p>
        </p:txBody>
      </p:sp>
      <p:sp>
        <p:nvSpPr>
          <p:cNvPr id="8" name="Téglalap 7"/>
          <p:cNvSpPr/>
          <p:nvPr/>
        </p:nvSpPr>
        <p:spPr>
          <a:xfrm>
            <a:off x="571111" y="1748087"/>
            <a:ext cx="4862228" cy="400110"/>
          </a:xfrm>
          <a:prstGeom prst="rect">
            <a:avLst/>
          </a:prstGeom>
        </p:spPr>
        <p:txBody>
          <a:bodyPr wrap="none">
            <a:spAutoFit/>
          </a:bodyPr>
          <a:lstStyle/>
          <a:p>
            <a:r>
              <a:rPr lang="hu-HU" sz="2000" dirty="0">
                <a:latin typeface="Arial" panose="020B0604020202020204" pitchFamily="34" charset="0"/>
                <a:cs typeface="Arial" panose="020B0604020202020204" pitchFamily="34" charset="0"/>
              </a:rPr>
              <a:t>Rehabilitációs </a:t>
            </a:r>
            <a:r>
              <a:rPr lang="hu-HU" sz="2000" dirty="0" smtClean="0">
                <a:latin typeface="Arial" panose="020B0604020202020204" pitchFamily="34" charset="0"/>
                <a:cs typeface="Arial" panose="020B0604020202020204" pitchFamily="34" charset="0"/>
              </a:rPr>
              <a:t>ellátás, rokkantsági ellátás</a:t>
            </a:r>
            <a:endParaRPr lang="hu-HU" sz="2000" dirty="0">
              <a:latin typeface="Arial" panose="020B0604020202020204" pitchFamily="34" charset="0"/>
              <a:cs typeface="Arial" panose="020B0604020202020204" pitchFamily="34" charset="0"/>
            </a:endParaRPr>
          </a:p>
        </p:txBody>
      </p:sp>
      <p:sp>
        <p:nvSpPr>
          <p:cNvPr id="9" name="Téglalap 8"/>
          <p:cNvSpPr/>
          <p:nvPr/>
        </p:nvSpPr>
        <p:spPr>
          <a:xfrm>
            <a:off x="3372841" y="1225677"/>
            <a:ext cx="4520789" cy="400110"/>
          </a:xfrm>
          <a:prstGeom prst="rect">
            <a:avLst/>
          </a:prstGeom>
        </p:spPr>
        <p:txBody>
          <a:bodyPr wrap="none">
            <a:spAutoFit/>
          </a:bodyPr>
          <a:lstStyle/>
          <a:p>
            <a:r>
              <a:rPr lang="hu-HU" sz="2000" dirty="0">
                <a:latin typeface="Arial" panose="020B0604020202020204" pitchFamily="34" charset="0"/>
                <a:cs typeface="Arial" panose="020B0604020202020204" pitchFamily="34" charset="0"/>
              </a:rPr>
              <a:t>foglalkozási rehabilitációs </a:t>
            </a:r>
            <a:r>
              <a:rPr lang="hu-HU" sz="2000" dirty="0" smtClean="0">
                <a:latin typeface="Arial" panose="020B0604020202020204" pitchFamily="34" charset="0"/>
                <a:cs typeface="Arial" panose="020B0604020202020204" pitchFamily="34" charset="0"/>
              </a:rPr>
              <a:t>szolgáltatás</a:t>
            </a:r>
            <a:endParaRPr lang="hu-HU" sz="2000" dirty="0">
              <a:latin typeface="Arial" panose="020B0604020202020204" pitchFamily="34" charset="0"/>
              <a:cs typeface="Arial" panose="020B0604020202020204" pitchFamily="34" charset="0"/>
            </a:endParaRPr>
          </a:p>
        </p:txBody>
      </p:sp>
      <p:sp>
        <p:nvSpPr>
          <p:cNvPr id="10" name="Téglalap 9"/>
          <p:cNvSpPr/>
          <p:nvPr/>
        </p:nvSpPr>
        <p:spPr>
          <a:xfrm>
            <a:off x="3607571" y="6416788"/>
            <a:ext cx="5668539" cy="400110"/>
          </a:xfrm>
          <a:prstGeom prst="rect">
            <a:avLst/>
          </a:prstGeom>
        </p:spPr>
        <p:txBody>
          <a:bodyPr wrap="none">
            <a:spAutoFit/>
          </a:bodyPr>
          <a:lstStyle/>
          <a:p>
            <a:r>
              <a:rPr lang="hu-HU" sz="2000" dirty="0">
                <a:latin typeface="Arial" panose="020B0604020202020204" pitchFamily="34" charset="0"/>
                <a:cs typeface="Arial" panose="020B0604020202020204" pitchFamily="34" charset="0"/>
              </a:rPr>
              <a:t>akkreditált </a:t>
            </a:r>
            <a:r>
              <a:rPr lang="hu-HU" sz="2000" dirty="0" smtClean="0">
                <a:latin typeface="Arial" panose="020B0604020202020204" pitchFamily="34" charset="0"/>
                <a:cs typeface="Arial" panose="020B0604020202020204" pitchFamily="34" charset="0"/>
              </a:rPr>
              <a:t>szolgáltató, akkreditált foglalkoztatás </a:t>
            </a:r>
            <a:endParaRPr lang="hu-HU" sz="2000" dirty="0">
              <a:latin typeface="Arial" panose="020B0604020202020204" pitchFamily="34" charset="0"/>
              <a:cs typeface="Arial" panose="020B0604020202020204" pitchFamily="34" charset="0"/>
            </a:endParaRPr>
          </a:p>
        </p:txBody>
      </p:sp>
      <p:sp>
        <p:nvSpPr>
          <p:cNvPr id="12" name="Téglalap 11"/>
          <p:cNvSpPr/>
          <p:nvPr/>
        </p:nvSpPr>
        <p:spPr>
          <a:xfrm>
            <a:off x="0" y="2399576"/>
            <a:ext cx="2767104" cy="400110"/>
          </a:xfrm>
          <a:prstGeom prst="rect">
            <a:avLst/>
          </a:prstGeom>
        </p:spPr>
        <p:txBody>
          <a:bodyPr wrap="none">
            <a:spAutoFit/>
          </a:bodyPr>
          <a:lstStyle/>
          <a:p>
            <a:r>
              <a:rPr lang="hu-HU" sz="2000" dirty="0">
                <a:latin typeface="Arial" panose="020B0604020202020204" pitchFamily="34" charset="0"/>
                <a:cs typeface="Arial" panose="020B0604020202020204" pitchFamily="34" charset="0"/>
              </a:rPr>
              <a:t>Rehabilitációs hatóság</a:t>
            </a:r>
          </a:p>
        </p:txBody>
      </p:sp>
      <p:sp>
        <p:nvSpPr>
          <p:cNvPr id="7" name="Téglalap 6"/>
          <p:cNvSpPr/>
          <p:nvPr/>
        </p:nvSpPr>
        <p:spPr>
          <a:xfrm>
            <a:off x="4572000" y="4652144"/>
            <a:ext cx="4572000" cy="923330"/>
          </a:xfrm>
          <a:prstGeom prst="rect">
            <a:avLst/>
          </a:prstGeom>
        </p:spPr>
        <p:txBody>
          <a:bodyPr>
            <a:spAutoFit/>
          </a:bodyPr>
          <a:lstStyle/>
          <a:p>
            <a:pPr algn="r"/>
            <a:r>
              <a:rPr lang="hu-HU" b="1" i="1" dirty="0">
                <a:solidFill>
                  <a:srgbClr val="007AC3"/>
                </a:solidFill>
                <a:latin typeface="Arial" panose="020B0604020202020204" pitchFamily="34" charset="0"/>
                <a:cs typeface="Arial" panose="020B0604020202020204" pitchFamily="34" charset="0"/>
              </a:rPr>
              <a:t>7/2012. (II. 14.) NEFMI rendelet</a:t>
            </a:r>
            <a:endParaRPr lang="hu-HU" i="1" dirty="0">
              <a:solidFill>
                <a:srgbClr val="007AC3"/>
              </a:solidFill>
              <a:latin typeface="Arial" panose="020B0604020202020204" pitchFamily="34" charset="0"/>
              <a:cs typeface="Arial" panose="020B0604020202020204" pitchFamily="34" charset="0"/>
            </a:endParaRPr>
          </a:p>
          <a:p>
            <a:pPr algn="r"/>
            <a:r>
              <a:rPr lang="hu-HU" b="1" i="1" dirty="0">
                <a:solidFill>
                  <a:srgbClr val="007AC3"/>
                </a:solidFill>
                <a:latin typeface="Arial" panose="020B0604020202020204" pitchFamily="34" charset="0"/>
                <a:cs typeface="Arial" panose="020B0604020202020204" pitchFamily="34" charset="0"/>
              </a:rPr>
              <a:t>a komplex minősítésre vonatkozó részletes szabályokról</a:t>
            </a:r>
            <a:endParaRPr lang="hu-HU" b="0" i="1" dirty="0">
              <a:solidFill>
                <a:srgbClr val="007AC3"/>
              </a:solidFill>
              <a:effectLst/>
              <a:latin typeface="Arial" panose="020B0604020202020204" pitchFamily="34" charset="0"/>
              <a:cs typeface="Arial" panose="020B0604020202020204" pitchFamily="34" charset="0"/>
            </a:endParaRPr>
          </a:p>
        </p:txBody>
      </p:sp>
      <p:sp>
        <p:nvSpPr>
          <p:cNvPr id="11" name="Téglalap 10"/>
          <p:cNvSpPr/>
          <p:nvPr/>
        </p:nvSpPr>
        <p:spPr>
          <a:xfrm>
            <a:off x="3052358" y="411837"/>
            <a:ext cx="2845202" cy="523220"/>
          </a:xfrm>
          <a:prstGeom prst="rect">
            <a:avLst/>
          </a:prstGeom>
        </p:spPr>
        <p:txBody>
          <a:bodyPr wrap="none">
            <a:spAutoFit/>
          </a:bodyPr>
          <a:lstStyle/>
          <a:p>
            <a:pPr algn="ctr"/>
            <a:r>
              <a:rPr lang="hu-HU"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KULCSSZAVAK</a:t>
            </a:r>
            <a:endParaRPr lang="hu-HU" sz="2800" dirty="0">
              <a:latin typeface="Arial" panose="020B0604020202020204" pitchFamily="34" charset="0"/>
              <a:cs typeface="Arial" panose="020B0604020202020204" pitchFamily="34" charset="0"/>
            </a:endParaRPr>
          </a:p>
        </p:txBody>
      </p:sp>
      <p:sp>
        <p:nvSpPr>
          <p:cNvPr id="13" name="Téglalap 12"/>
          <p:cNvSpPr/>
          <p:nvPr/>
        </p:nvSpPr>
        <p:spPr>
          <a:xfrm>
            <a:off x="21042" y="3976291"/>
            <a:ext cx="1402948" cy="369332"/>
          </a:xfrm>
          <a:prstGeom prst="rect">
            <a:avLst/>
          </a:prstGeom>
        </p:spPr>
        <p:txBody>
          <a:bodyPr wrap="none">
            <a:spAutoFit/>
          </a:bodyPr>
          <a:lstStyle/>
          <a:p>
            <a:r>
              <a:rPr lang="hu-HU" dirty="0" smtClean="0">
                <a:latin typeface="Arial" panose="020B0604020202020204" pitchFamily="34" charset="0"/>
                <a:cs typeface="Arial" panose="020B0604020202020204" pitchFamily="34" charset="0"/>
              </a:rPr>
              <a:t>EFOP-1.1.1</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853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0" y="0"/>
            <a:ext cx="9144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rPr>
              <a:t>Munkaerő-piaci hátrányok</a:t>
            </a:r>
          </a:p>
        </p:txBody>
      </p:sp>
      <p:sp>
        <p:nvSpPr>
          <p:cNvPr id="5" name="Téglalap 4"/>
          <p:cNvSpPr/>
          <p:nvPr/>
        </p:nvSpPr>
        <p:spPr>
          <a:xfrm>
            <a:off x="144855" y="1339912"/>
            <a:ext cx="8673220" cy="53596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 name="Kép 2"/>
          <p:cNvPicPr>
            <a:picLocks noChangeAspect="1"/>
          </p:cNvPicPr>
          <p:nvPr/>
        </p:nvPicPr>
        <p:blipFill>
          <a:blip r:embed="rId2"/>
          <a:stretch>
            <a:fillRect/>
          </a:stretch>
        </p:blipFill>
        <p:spPr>
          <a:xfrm>
            <a:off x="866146" y="766583"/>
            <a:ext cx="6600825" cy="5924550"/>
          </a:xfrm>
          <a:prstGeom prst="rect">
            <a:avLst/>
          </a:prstGeom>
        </p:spPr>
      </p:pic>
      <p:pic>
        <p:nvPicPr>
          <p:cNvPr id="6" name="Kép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214" y="66009"/>
            <a:ext cx="7435850" cy="659796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828852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églalap 2"/>
          <p:cNvSpPr/>
          <p:nvPr/>
        </p:nvSpPr>
        <p:spPr>
          <a:xfrm>
            <a:off x="869289" y="346289"/>
            <a:ext cx="7284720" cy="523220"/>
          </a:xfrm>
          <a:prstGeom prst="rect">
            <a:avLst/>
          </a:prstGeom>
        </p:spPr>
        <p:txBody>
          <a:bodyPr wrap="square">
            <a:spAutoFit/>
          </a:bodyPr>
          <a:lstStyle/>
          <a:p>
            <a:pPr algn="ctr"/>
            <a:r>
              <a:rPr lang="hu-HU" sz="2800" b="1" dirty="0">
                <a:solidFill>
                  <a:schemeClr val="bg1"/>
                </a:solidFill>
                <a:latin typeface="Arial" panose="020B0604020202020204" pitchFamily="34" charset="0"/>
                <a:ea typeface="Verdana" panose="020B0604030504040204" pitchFamily="34" charset="0"/>
                <a:cs typeface="Arial" panose="020B0604020202020204" pitchFamily="34" charset="0"/>
              </a:rPr>
              <a:t>Az EFOP-1.1.1-15 projekt fejlesztései</a:t>
            </a:r>
            <a:endParaRPr lang="hu-HU" sz="2800" dirty="0">
              <a:latin typeface="Arial" panose="020B0604020202020204" pitchFamily="34" charset="0"/>
              <a:cs typeface="Arial" panose="020B0604020202020204" pitchFamily="34" charset="0"/>
            </a:endParaRPr>
          </a:p>
        </p:txBody>
      </p:sp>
      <p:sp>
        <p:nvSpPr>
          <p:cNvPr id="5" name="Lekerekített téglalap 7"/>
          <p:cNvSpPr/>
          <p:nvPr/>
        </p:nvSpPr>
        <p:spPr>
          <a:xfrm>
            <a:off x="1181046" y="6380346"/>
            <a:ext cx="6932203" cy="44226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schemeClr val="tx1"/>
                </a:solidFill>
                <a:latin typeface="Arial" panose="020B0604020202020204" pitchFamily="34" charset="0"/>
                <a:cs typeface="Arial" panose="020B0604020202020204" pitchFamily="34" charset="0"/>
              </a:rPr>
              <a:t>Nyílt munkaerő-piac</a:t>
            </a:r>
          </a:p>
        </p:txBody>
      </p:sp>
      <p:sp>
        <p:nvSpPr>
          <p:cNvPr id="10" name="Lekerekített téglalap 14"/>
          <p:cNvSpPr/>
          <p:nvPr/>
        </p:nvSpPr>
        <p:spPr>
          <a:xfrm>
            <a:off x="2296972" y="1308083"/>
            <a:ext cx="4550054" cy="710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bg1"/>
                </a:solidFill>
                <a:latin typeface="Arial" panose="020B0604020202020204" pitchFamily="34" charset="0"/>
                <a:cs typeface="Arial" panose="020B0604020202020204" pitchFamily="34" charset="0"/>
              </a:rPr>
              <a:t>INAKTIVITÁS</a:t>
            </a:r>
          </a:p>
        </p:txBody>
      </p:sp>
      <p:sp>
        <p:nvSpPr>
          <p:cNvPr id="11" name="Lefelé nyíl 13"/>
          <p:cNvSpPr/>
          <p:nvPr/>
        </p:nvSpPr>
        <p:spPr>
          <a:xfrm>
            <a:off x="2198216" y="2081006"/>
            <a:ext cx="4747565" cy="3643340"/>
          </a:xfrm>
          <a:prstGeom prst="downArrow">
            <a:avLst>
              <a:gd name="adj1" fmla="val 50000"/>
              <a:gd name="adj2" fmla="val 5128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b="1" dirty="0">
              <a:solidFill>
                <a:srgbClr val="FF0000"/>
              </a:solidFill>
              <a:latin typeface="Arial" panose="020B0604020202020204" pitchFamily="34" charset="0"/>
              <a:cs typeface="Arial" panose="020B0604020202020204" pitchFamily="34" charset="0"/>
            </a:endParaRPr>
          </a:p>
          <a:p>
            <a:pPr algn="ctr"/>
            <a:endParaRPr lang="hu-HU" b="1" dirty="0">
              <a:solidFill>
                <a:srgbClr val="FF0000"/>
              </a:solidFill>
              <a:latin typeface="Arial" panose="020B0604020202020204" pitchFamily="34" charset="0"/>
              <a:cs typeface="Arial" panose="020B0604020202020204" pitchFamily="34" charset="0"/>
            </a:endParaRPr>
          </a:p>
          <a:p>
            <a:pPr algn="ctr"/>
            <a:r>
              <a:rPr lang="hu-HU" b="1" dirty="0">
                <a:solidFill>
                  <a:srgbClr val="FF0000"/>
                </a:solidFill>
                <a:latin typeface="Arial" panose="020B0604020202020204" pitchFamily="34" charset="0"/>
                <a:cs typeface="Arial" panose="020B0604020202020204" pitchFamily="34" charset="0"/>
              </a:rPr>
              <a:t>Foglalkozási rehabilitáció</a:t>
            </a:r>
          </a:p>
          <a:p>
            <a:pPr algn="ctr"/>
            <a:endParaRPr lang="hu-HU" b="1" dirty="0">
              <a:solidFill>
                <a:srgbClr val="FF0000"/>
              </a:solidFill>
              <a:latin typeface="Arial" panose="020B0604020202020204" pitchFamily="34" charset="0"/>
              <a:cs typeface="Arial" panose="020B0604020202020204" pitchFamily="34" charset="0"/>
            </a:endParaRPr>
          </a:p>
          <a:p>
            <a:pPr algn="ctr"/>
            <a:r>
              <a:rPr lang="hu-HU" b="1" dirty="0">
                <a:solidFill>
                  <a:schemeClr val="tx1"/>
                </a:solidFill>
                <a:latin typeface="Arial" panose="020B0604020202020204" pitchFamily="34" charset="0"/>
                <a:cs typeface="Arial" panose="020B0604020202020204" pitchFamily="34" charset="0"/>
              </a:rPr>
              <a:t>Támogatott tranzit jellegű foglalkoztatás, fejlesztés</a:t>
            </a:r>
          </a:p>
          <a:p>
            <a:pPr algn="ctr"/>
            <a:r>
              <a:rPr lang="hu-HU" sz="2800" b="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[EFOP-1.1.1]</a:t>
            </a:r>
          </a:p>
          <a:p>
            <a:pPr algn="ctr"/>
            <a:endParaRPr lang="hu-HU" b="1" dirty="0">
              <a:solidFill>
                <a:srgbClr val="FF0000"/>
              </a:solidFill>
              <a:latin typeface="Arial" panose="020B0604020202020204" pitchFamily="34" charset="0"/>
              <a:cs typeface="Arial" panose="020B0604020202020204" pitchFamily="34" charset="0"/>
            </a:endParaRPr>
          </a:p>
        </p:txBody>
      </p:sp>
      <p:sp>
        <p:nvSpPr>
          <p:cNvPr id="4" name="Téglalap: lekerekített 3"/>
          <p:cNvSpPr/>
          <p:nvPr/>
        </p:nvSpPr>
        <p:spPr>
          <a:xfrm>
            <a:off x="6920179" y="1308084"/>
            <a:ext cx="1997050" cy="7108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a:latin typeface="Arial" panose="020B0604020202020204" pitchFamily="34" charset="0"/>
                <a:cs typeface="Arial" panose="020B0604020202020204" pitchFamily="34" charset="0"/>
              </a:rPr>
              <a:t>Akkreditált, védett foglalkoztatás</a:t>
            </a:r>
          </a:p>
        </p:txBody>
      </p:sp>
      <p:sp>
        <p:nvSpPr>
          <p:cNvPr id="12" name="Téglalap: lekerekített 11"/>
          <p:cNvSpPr/>
          <p:nvPr/>
        </p:nvSpPr>
        <p:spPr>
          <a:xfrm>
            <a:off x="197511" y="1308083"/>
            <a:ext cx="1997050" cy="710800"/>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a:latin typeface="Arial" panose="020B0604020202020204" pitchFamily="34" charset="0"/>
                <a:cs typeface="Arial" panose="020B0604020202020204" pitchFamily="34" charset="0"/>
              </a:rPr>
              <a:t>Közfoglalkoztatás</a:t>
            </a:r>
          </a:p>
        </p:txBody>
      </p:sp>
      <p:graphicFrame>
        <p:nvGraphicFramePr>
          <p:cNvPr id="13" name="Diagram 12"/>
          <p:cNvGraphicFramePr/>
          <p:nvPr>
            <p:extLst/>
          </p:nvPr>
        </p:nvGraphicFramePr>
        <p:xfrm>
          <a:off x="5232807" y="2166970"/>
          <a:ext cx="4364736" cy="3581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p:cNvGraphicFramePr/>
          <p:nvPr>
            <p:extLst/>
          </p:nvPr>
        </p:nvGraphicFramePr>
        <p:xfrm>
          <a:off x="36576" y="2181599"/>
          <a:ext cx="2838298" cy="35573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Lekerekített téglalap 7"/>
          <p:cNvSpPr/>
          <p:nvPr/>
        </p:nvSpPr>
        <p:spPr>
          <a:xfrm>
            <a:off x="745067" y="5872432"/>
            <a:ext cx="7758819" cy="4422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a:solidFill>
                  <a:schemeClr val="tx1"/>
                </a:solidFill>
                <a:latin typeface="Arial" panose="020B0604020202020204" pitchFamily="34" charset="0"/>
                <a:cs typeface="Arial" panose="020B0604020202020204" pitchFamily="34" charset="0"/>
              </a:rPr>
              <a:t>Munkára kész állapot</a:t>
            </a:r>
          </a:p>
        </p:txBody>
      </p:sp>
      <p:sp>
        <p:nvSpPr>
          <p:cNvPr id="16" name="Nyíl: szalag, balra mutató 15"/>
          <p:cNvSpPr/>
          <p:nvPr/>
        </p:nvSpPr>
        <p:spPr>
          <a:xfrm>
            <a:off x="8555251" y="6036711"/>
            <a:ext cx="398353" cy="7022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7" name="Nyíl: szalag, jobbra mutató 16"/>
          <p:cNvSpPr/>
          <p:nvPr/>
        </p:nvSpPr>
        <p:spPr>
          <a:xfrm>
            <a:off x="203856" y="6032741"/>
            <a:ext cx="474268" cy="7062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8" name="Téglalap 17"/>
          <p:cNvSpPr/>
          <p:nvPr/>
        </p:nvSpPr>
        <p:spPr>
          <a:xfrm>
            <a:off x="6652248" y="2307910"/>
            <a:ext cx="553998" cy="3785652"/>
          </a:xfrm>
          <a:prstGeom prst="rect">
            <a:avLst/>
          </a:prstGeom>
        </p:spPr>
        <p:txBody>
          <a:bodyPr vert="vert270" wrap="square">
            <a:spAutoFit/>
          </a:bodyPr>
          <a:lstStyle/>
          <a:p>
            <a:pPr algn="ctr"/>
            <a:r>
              <a:rPr lang="hu-HU" sz="2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Szolgáltatások</a:t>
            </a:r>
            <a:endParaRPr lang="hu-HU" sz="2400" dirty="0">
              <a:effectLst>
                <a:outerShdw blurRad="38100" dist="38100" dir="2700000" algn="tl">
                  <a:srgbClr val="000000">
                    <a:alpha val="43137"/>
                  </a:srgbClr>
                </a:outerShdw>
              </a:effectLst>
            </a:endParaRPr>
          </a:p>
        </p:txBody>
      </p:sp>
      <p:sp>
        <p:nvSpPr>
          <p:cNvPr id="19" name="Téglalap 18"/>
          <p:cNvSpPr/>
          <p:nvPr/>
        </p:nvSpPr>
        <p:spPr>
          <a:xfrm>
            <a:off x="828137" y="2306738"/>
            <a:ext cx="553998" cy="3785652"/>
          </a:xfrm>
          <a:prstGeom prst="rect">
            <a:avLst/>
          </a:prstGeom>
        </p:spPr>
        <p:txBody>
          <a:bodyPr vert="vert270" wrap="square">
            <a:spAutoFit/>
          </a:bodyPr>
          <a:lstStyle/>
          <a:p>
            <a:pPr algn="ctr"/>
            <a:r>
              <a:rPr lang="hu-HU" sz="2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Támogatások</a:t>
            </a:r>
            <a:endParaRPr lang="hu-HU"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337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églalap 1"/>
          <p:cNvSpPr/>
          <p:nvPr/>
        </p:nvSpPr>
        <p:spPr>
          <a:xfrm>
            <a:off x="907024" y="285468"/>
            <a:ext cx="6858000" cy="584775"/>
          </a:xfrm>
          <a:prstGeom prst="rect">
            <a:avLst/>
          </a:prstGeom>
        </p:spPr>
        <p:txBody>
          <a:bodyPr wrap="square">
            <a:spAutoFit/>
          </a:bodyPr>
          <a:lstStyle/>
          <a:p>
            <a:pPr algn="ctr"/>
            <a:r>
              <a:rPr lang="hu-HU" sz="3200" b="1" dirty="0" smtClean="0">
                <a:solidFill>
                  <a:schemeClr val="bg1"/>
                </a:solidFill>
                <a:latin typeface="Arial" panose="020B0604020202020204" pitchFamily="34" charset="0"/>
                <a:ea typeface="Verdana" panose="020B0604030504040204" pitchFamily="34" charset="0"/>
                <a:cs typeface="Arial" panose="020B0604020202020204" pitchFamily="34" charset="0"/>
              </a:rPr>
              <a:t>A PROJEKT </a:t>
            </a:r>
            <a:r>
              <a:rPr lang="hu-HU" sz="3200" b="1" dirty="0" smtClean="0">
                <a:solidFill>
                  <a:schemeClr val="bg1"/>
                </a:solidFill>
                <a:latin typeface="Arial" panose="020B0604020202020204" pitchFamily="34" charset="0"/>
                <a:ea typeface="Verdana" panose="020B0604030504040204" pitchFamily="34" charset="0"/>
                <a:cs typeface="Arial" panose="020B0604020202020204" pitchFamily="34" charset="0"/>
              </a:rPr>
              <a:t>EREDMÉNYEI</a:t>
            </a:r>
            <a:endParaRPr lang="hu-HU"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Téglalap 2"/>
          <p:cNvSpPr/>
          <p:nvPr/>
        </p:nvSpPr>
        <p:spPr>
          <a:xfrm>
            <a:off x="262467" y="1358805"/>
            <a:ext cx="8703734" cy="5790881"/>
          </a:xfrm>
          <a:prstGeom prst="rect">
            <a:avLst/>
          </a:prstGeom>
        </p:spPr>
        <p:txBody>
          <a:bodyPr wrap="square">
            <a:spAutoFit/>
          </a:bodyPr>
          <a:lstStyle/>
          <a:p>
            <a:pPr algn="just">
              <a:lnSpc>
                <a:spcPct val="115000"/>
              </a:lnSpc>
              <a:spcAft>
                <a:spcPts val="0"/>
              </a:spcAft>
            </a:pPr>
            <a:r>
              <a:rPr lang="hu-HU" sz="1700" b="1" dirty="0">
                <a:latin typeface="Arial" panose="020B0604020202020204" pitchFamily="34" charset="0"/>
                <a:ea typeface="Calibri" panose="020F0502020204030204" pitchFamily="34" charset="0"/>
                <a:cs typeface="Times New Roman" panose="02020603050405020304" pitchFamily="18" charset="0"/>
              </a:rPr>
              <a:t>A 2020-as évben az EFOP-1.1.1-15 kiemelt projekt</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u-HU" sz="1700" b="1" dirty="0">
                <a:latin typeface="Arial" panose="020B0604020202020204" pitchFamily="34" charset="0"/>
                <a:ea typeface="Calibri" panose="020F0502020204030204" pitchFamily="34" charset="0"/>
                <a:cs typeface="Times New Roman" panose="02020603050405020304" pitchFamily="18" charset="0"/>
              </a:rPr>
              <a:t>2.365 fő új ügyfél bevonását és fejlesztését, és  </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u-HU" sz="1700" b="1" dirty="0">
                <a:latin typeface="Arial" panose="020B0604020202020204" pitchFamily="34" charset="0"/>
                <a:ea typeface="Calibri" panose="020F0502020204030204" pitchFamily="34" charset="0"/>
                <a:cs typeface="Times New Roman" panose="02020603050405020304" pitchFamily="18" charset="0"/>
              </a:rPr>
              <a:t>1.809 fő ügyfél munkába helyezését (1.021 fő ügyfél támogatott, 788 fő ügyfél támogatás nélküli elhelyezését) </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u-HU" sz="1700" b="1" dirty="0">
                <a:latin typeface="Arial" panose="020B0604020202020204" pitchFamily="34" charset="0"/>
                <a:ea typeface="Calibri" panose="020F0502020204030204" pitchFamily="34" charset="0"/>
                <a:cs typeface="Times New Roman" panose="02020603050405020304" pitchFamily="18" charset="0"/>
              </a:rPr>
              <a:t>valósította meg.</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u-HU" sz="1700" dirty="0">
                <a:latin typeface="Arial" panose="020B0604020202020204" pitchFamily="34" charset="0"/>
                <a:ea typeface="Calibri" panose="020F0502020204030204" pitchFamily="34" charset="0"/>
                <a:cs typeface="Times New Roman" panose="02020603050405020304" pitchFamily="18" charset="0"/>
              </a:rPr>
              <a:t> </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u-HU" sz="1700" b="1" dirty="0">
                <a:latin typeface="Arial" panose="020B0604020202020204" pitchFamily="34" charset="0"/>
                <a:ea typeface="Calibri" panose="020F0502020204030204" pitchFamily="34" charset="0"/>
                <a:cs typeface="Times New Roman" panose="02020603050405020304" pitchFamily="18" charset="0"/>
              </a:rPr>
              <a:t>Összességében, a 2016 nyarán megkezdett szakmai tevékenység során, </a:t>
            </a:r>
            <a:r>
              <a:rPr lang="hu-HU" sz="1700" dirty="0">
                <a:latin typeface="Arial" panose="020B0604020202020204" pitchFamily="34" charset="0"/>
                <a:ea typeface="Calibri" panose="020F0502020204030204" pitchFamily="34" charset="0"/>
                <a:cs typeface="Times New Roman" panose="02020603050405020304" pitchFamily="18" charset="0"/>
              </a:rPr>
              <a:t>a projekt keretében a </a:t>
            </a:r>
            <a:r>
              <a:rPr lang="hu-HU" sz="1700" b="1" dirty="0">
                <a:latin typeface="Arial" panose="020B0604020202020204" pitchFamily="34" charset="0"/>
                <a:ea typeface="Calibri" panose="020F0502020204030204" pitchFamily="34" charset="0"/>
                <a:cs typeface="Times New Roman" panose="02020603050405020304" pitchFamily="18" charset="0"/>
              </a:rPr>
              <a:t>16.185 fő programrésztvevő ügyfelünkből:</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u-HU" sz="1700" dirty="0">
                <a:latin typeface="Arial" panose="020B0604020202020204" pitchFamily="34" charset="0"/>
                <a:ea typeface="Calibri" panose="020F0502020204030204" pitchFamily="34" charset="0"/>
                <a:cs typeface="Times New Roman" panose="02020603050405020304" pitchFamily="18" charset="0"/>
              </a:rPr>
              <a:t>8.370 fő támogatott foglalkoztatás keretében, </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u-HU" sz="1700" dirty="0">
                <a:latin typeface="Arial" panose="020B0604020202020204" pitchFamily="34" charset="0"/>
                <a:ea typeface="Calibri" panose="020F0502020204030204" pitchFamily="34" charset="0"/>
                <a:cs typeface="Times New Roman" panose="02020603050405020304" pitchFamily="18" charset="0"/>
              </a:rPr>
              <a:t>33 fő vállalkozó válást elősegítő támogatás révén vált önfoglalkoztatóvá,</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u-HU" sz="1700" dirty="0">
                <a:latin typeface="Arial" panose="020B0604020202020204" pitchFamily="34" charset="0"/>
                <a:ea typeface="Calibri" panose="020F0502020204030204" pitchFamily="34" charset="0"/>
                <a:cs typeface="Times New Roman" panose="02020603050405020304" pitchFamily="18" charset="0"/>
              </a:rPr>
              <a:t>4.086 fő támogatás nélkül került foglalkoztatásba, azaz </a:t>
            </a:r>
            <a:r>
              <a:rPr lang="hu-HU" sz="1700" b="1" dirty="0">
                <a:latin typeface="Arial" panose="020B0604020202020204" pitchFamily="34" charset="0"/>
                <a:ea typeface="Calibri" panose="020F0502020204030204" pitchFamily="34" charset="0"/>
                <a:cs typeface="Times New Roman" panose="02020603050405020304" pitchFamily="18" charset="0"/>
              </a:rPr>
              <a:t>összesen </a:t>
            </a:r>
            <a:endParaRPr lang="hu-H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u-HU" sz="1700" b="1" dirty="0">
                <a:latin typeface="Arial" panose="020B0604020202020204" pitchFamily="34" charset="0"/>
                <a:ea typeface="Calibri" panose="020F0502020204030204" pitchFamily="34" charset="0"/>
                <a:cs typeface="Times New Roman" panose="02020603050405020304" pitchFamily="18" charset="0"/>
              </a:rPr>
              <a:t>12.489 ügyfelet tudtunk munkába segíteni</a:t>
            </a:r>
            <a:r>
              <a:rPr lang="hu-HU" sz="1700" dirty="0">
                <a:latin typeface="Arial" panose="020B0604020202020204" pitchFamily="34" charset="0"/>
                <a:ea typeface="Calibri" panose="020F0502020204030204" pitchFamily="34" charset="0"/>
                <a:cs typeface="Times New Roman" panose="02020603050405020304" pitchFamily="18" charset="0"/>
              </a:rPr>
              <a:t> (a bevont ügyfelek 77 %-át</a:t>
            </a:r>
            <a:r>
              <a:rPr lang="hu-HU" sz="1700"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15000"/>
              </a:lnSpc>
              <a:spcAft>
                <a:spcPts val="0"/>
              </a:spcAft>
            </a:pPr>
            <a:endParaRPr lang="hu-HU" sz="17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hu-HU" sz="1700" b="1" dirty="0">
                <a:latin typeface="Arial" panose="020B0604020202020204" pitchFamily="34" charset="0"/>
                <a:ea typeface="Calibri" panose="020F0502020204030204" pitchFamily="34" charset="0"/>
                <a:cs typeface="Times New Roman" panose="02020603050405020304" pitchFamily="18" charset="0"/>
              </a:rPr>
              <a:t>A projekt tekintetében az ügyfelek közel 80%-a került kiléptetésre:</a:t>
            </a:r>
          </a:p>
          <a:p>
            <a:pPr lvl="0" algn="just">
              <a:lnSpc>
                <a:spcPct val="115000"/>
              </a:lnSpc>
            </a:pPr>
            <a:r>
              <a:rPr lang="hu-HU" sz="1700" b="1" dirty="0">
                <a:latin typeface="Arial" panose="020B0604020202020204" pitchFamily="34" charset="0"/>
                <a:ea typeface="Calibri" panose="020F0502020204030204" pitchFamily="34" charset="0"/>
                <a:cs typeface="Times New Roman" panose="02020603050405020304" pitchFamily="18" charset="0"/>
              </a:rPr>
              <a:t>Kilépett ügyfelek száma</a:t>
            </a:r>
            <a:r>
              <a:rPr lang="hu-HU" sz="1700" b="1" dirty="0" smtClean="0">
                <a:latin typeface="Arial" panose="020B0604020202020204" pitchFamily="34" charset="0"/>
                <a:ea typeface="Calibri" panose="020F0502020204030204" pitchFamily="34" charset="0"/>
                <a:cs typeface="Times New Roman" panose="02020603050405020304" pitchFamily="18" charset="0"/>
              </a:rPr>
              <a:t>:			12 </a:t>
            </a:r>
            <a:r>
              <a:rPr lang="hu-HU" sz="1700" b="1" dirty="0">
                <a:latin typeface="Arial" panose="020B0604020202020204" pitchFamily="34" charset="0"/>
                <a:ea typeface="Calibri" panose="020F0502020204030204" pitchFamily="34" charset="0"/>
                <a:cs typeface="Times New Roman" panose="02020603050405020304" pitchFamily="18" charset="0"/>
              </a:rPr>
              <a:t>866 fő	</a:t>
            </a:r>
          </a:p>
          <a:p>
            <a:pPr lvl="0" algn="just">
              <a:lnSpc>
                <a:spcPct val="115000"/>
              </a:lnSpc>
            </a:pPr>
            <a:r>
              <a:rPr lang="hu-HU" sz="1700" dirty="0">
                <a:latin typeface="Arial" panose="020B0604020202020204" pitchFamily="34" charset="0"/>
                <a:ea typeface="Calibri" panose="020F0502020204030204" pitchFamily="34" charset="0"/>
                <a:cs typeface="Times New Roman" panose="02020603050405020304" pitchFamily="18" charset="0"/>
              </a:rPr>
              <a:t>Kilépéskor munkaviszony álló ügyfél: </a:t>
            </a:r>
            <a:r>
              <a:rPr lang="hu-HU" sz="1700" dirty="0" smtClean="0">
                <a:latin typeface="Arial" panose="020B0604020202020204" pitchFamily="34" charset="0"/>
                <a:ea typeface="Calibri" panose="020F0502020204030204" pitchFamily="34" charset="0"/>
                <a:cs typeface="Times New Roman" panose="02020603050405020304" pitchFamily="18" charset="0"/>
              </a:rPr>
              <a:t>	</a:t>
            </a:r>
            <a:r>
              <a:rPr lang="hu-HU" sz="1700" dirty="0" smtClean="0">
                <a:latin typeface="Arial" panose="020B0604020202020204" pitchFamily="34" charset="0"/>
                <a:ea typeface="Calibri" panose="020F0502020204030204" pitchFamily="34" charset="0"/>
                <a:cs typeface="Times New Roman" panose="02020603050405020304" pitchFamily="18" charset="0"/>
              </a:rPr>
              <a:t>	6 </a:t>
            </a:r>
            <a:r>
              <a:rPr lang="hu-HU" sz="1700" dirty="0" smtClean="0">
                <a:latin typeface="Arial" panose="020B0604020202020204" pitchFamily="34" charset="0"/>
                <a:ea typeface="Calibri" panose="020F0502020204030204" pitchFamily="34" charset="0"/>
                <a:cs typeface="Times New Roman" panose="02020603050405020304" pitchFamily="18" charset="0"/>
              </a:rPr>
              <a:t>662 fő</a:t>
            </a:r>
            <a:endParaRPr lang="hu-HU" sz="17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pPr>
            <a:r>
              <a:rPr lang="hu-HU" sz="1700" dirty="0">
                <a:latin typeface="Arial" panose="020B0604020202020204" pitchFamily="34" charset="0"/>
                <a:ea typeface="Calibri" panose="020F0502020204030204" pitchFamily="34" charset="0"/>
                <a:cs typeface="Times New Roman" panose="02020603050405020304" pitchFamily="18" charset="0"/>
              </a:rPr>
              <a:t>Kilépéskor vállalkozó: </a:t>
            </a:r>
            <a:r>
              <a:rPr lang="hu-HU" sz="1700" dirty="0" smtClean="0">
                <a:latin typeface="Arial" panose="020B0604020202020204" pitchFamily="34" charset="0"/>
                <a:ea typeface="Calibri" panose="020F0502020204030204" pitchFamily="34" charset="0"/>
                <a:cs typeface="Times New Roman" panose="02020603050405020304" pitchFamily="18" charset="0"/>
              </a:rPr>
              <a:t>			64 </a:t>
            </a:r>
            <a:r>
              <a:rPr lang="hu-HU" sz="1700" dirty="0">
                <a:latin typeface="Arial" panose="020B0604020202020204" pitchFamily="34" charset="0"/>
                <a:ea typeface="Calibri" panose="020F0502020204030204" pitchFamily="34" charset="0"/>
                <a:cs typeface="Times New Roman" panose="02020603050405020304" pitchFamily="18" charset="0"/>
              </a:rPr>
              <a:t>fő</a:t>
            </a:r>
          </a:p>
          <a:p>
            <a:pPr algn="just">
              <a:lnSpc>
                <a:spcPct val="115000"/>
              </a:lnSpc>
            </a:pPr>
            <a:r>
              <a:rPr lang="hu-HU" sz="1700" b="1" dirty="0">
                <a:latin typeface="Arial" panose="020B0604020202020204" pitchFamily="34" charset="0"/>
                <a:ea typeface="Calibri" panose="020F0502020204030204" pitchFamily="34" charset="0"/>
                <a:cs typeface="Times New Roman" panose="02020603050405020304" pitchFamily="18" charset="0"/>
              </a:rPr>
              <a:t>Kilépéskor foglalkoztatásban álló ügyfelek aránya: 52%</a:t>
            </a:r>
          </a:p>
          <a:p>
            <a:pPr algn="just">
              <a:lnSpc>
                <a:spcPct val="115000"/>
              </a:lnSpc>
              <a:spcAft>
                <a:spcPts val="0"/>
              </a:spcAft>
            </a:pPr>
            <a:endParaRPr lang="hu-HU" sz="17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4173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1" y="-100700"/>
            <a:ext cx="9143999" cy="1325563"/>
          </a:xfrm>
        </p:spPr>
        <p:txBody>
          <a:bodyPr>
            <a:normAutofit/>
          </a:bodyPr>
          <a:lstStyle/>
          <a:p>
            <a:pPr algn="ctr"/>
            <a:r>
              <a:rPr lang="hu-HU" sz="2800" b="1" dirty="0" smtClean="0">
                <a:solidFill>
                  <a:schemeClr val="bg1"/>
                </a:solidFill>
                <a:latin typeface="Arial" panose="020B0604020202020204" pitchFamily="34" charset="0"/>
                <a:cs typeface="Arial" panose="020B0604020202020204" pitchFamily="34" charset="0"/>
              </a:rPr>
              <a:t>- </a:t>
            </a:r>
            <a:endParaRPr lang="hu-HU" sz="2800" b="1" dirty="0">
              <a:solidFill>
                <a:schemeClr val="bg1"/>
              </a:solidFill>
              <a:latin typeface="Arial" panose="020B0604020202020204" pitchFamily="34" charset="0"/>
              <a:cs typeface="Arial" panose="020B0604020202020204" pitchFamily="34" charset="0"/>
            </a:endParaRPr>
          </a:p>
        </p:txBody>
      </p:sp>
      <p:pic>
        <p:nvPicPr>
          <p:cNvPr id="5" name="Kép 4"/>
          <p:cNvPicPr/>
          <p:nvPr/>
        </p:nvPicPr>
        <p:blipFill>
          <a:blip r:embed="rId4"/>
          <a:stretch>
            <a:fillRect/>
          </a:stretch>
        </p:blipFill>
        <p:spPr>
          <a:xfrm>
            <a:off x="143932" y="296333"/>
            <a:ext cx="8856135" cy="6223000"/>
          </a:xfrm>
          <a:prstGeom prst="rect">
            <a:avLst/>
          </a:prstGeom>
        </p:spPr>
      </p:pic>
    </p:spTree>
    <p:extLst>
      <p:ext uri="{BB962C8B-B14F-4D97-AF65-F5344CB8AC3E}">
        <p14:creationId xmlns:p14="http://schemas.microsoft.com/office/powerpoint/2010/main" val="1068446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Cím 2"/>
          <p:cNvSpPr>
            <a:spLocks noGrp="1"/>
          </p:cNvSpPr>
          <p:nvPr>
            <p:ph type="title"/>
          </p:nvPr>
        </p:nvSpPr>
        <p:spPr>
          <a:xfrm>
            <a:off x="1" y="-100700"/>
            <a:ext cx="9143999" cy="1325563"/>
          </a:xfrm>
        </p:spPr>
        <p:txBody>
          <a:bodyPr>
            <a:normAutofit/>
          </a:bodyPr>
          <a:lstStyle/>
          <a:p>
            <a:pPr algn="ctr"/>
            <a:r>
              <a:rPr lang="hu-HU" sz="2800" b="1" dirty="0" smtClean="0">
                <a:solidFill>
                  <a:schemeClr val="bg1"/>
                </a:solidFill>
                <a:latin typeface="Arial" panose="020B0604020202020204" pitchFamily="34" charset="0"/>
                <a:cs typeface="Arial" panose="020B0604020202020204" pitchFamily="34" charset="0"/>
              </a:rPr>
              <a:t>SM betegek a projektben </a:t>
            </a:r>
            <a:endParaRPr lang="hu-HU" sz="2800" b="1" dirty="0">
              <a:solidFill>
                <a:schemeClr val="bg1"/>
              </a:solidFill>
              <a:latin typeface="Arial" panose="020B0604020202020204" pitchFamily="34" charset="0"/>
              <a:cs typeface="Arial" panose="020B0604020202020204" pitchFamily="34" charset="0"/>
            </a:endParaRPr>
          </a:p>
        </p:txBody>
      </p:sp>
      <p:sp>
        <p:nvSpPr>
          <p:cNvPr id="8" name="Téglalap 7"/>
          <p:cNvSpPr/>
          <p:nvPr/>
        </p:nvSpPr>
        <p:spPr>
          <a:xfrm>
            <a:off x="200025" y="1305342"/>
            <a:ext cx="8943975" cy="5632311"/>
          </a:xfrm>
          <a:prstGeom prst="rect">
            <a:avLst/>
          </a:prstGeom>
        </p:spPr>
        <p:txBody>
          <a:bodyPr wrap="square">
            <a:spAutoFit/>
          </a:bodyPr>
          <a:lstStyle/>
          <a:p>
            <a:pPr>
              <a:lnSpc>
                <a:spcPct val="150000"/>
              </a:lnSpc>
            </a:pPr>
            <a:r>
              <a:rPr lang="hu-HU" sz="2000" b="1" dirty="0" smtClean="0">
                <a:latin typeface="Arial" panose="020B0604020202020204" pitchFamily="34" charset="0"/>
                <a:cs typeface="Arial" panose="020B0604020202020204" pitchFamily="34" charset="0"/>
              </a:rPr>
              <a:t>Létszám</a:t>
            </a:r>
            <a:r>
              <a:rPr lang="hu-HU" sz="2000" dirty="0" smtClean="0">
                <a:latin typeface="Arial" panose="020B0604020202020204" pitchFamily="34" charset="0"/>
                <a:cs typeface="Arial" panose="020B0604020202020204" pitchFamily="34" charset="0"/>
              </a:rPr>
              <a:t>: 8 fő				</a:t>
            </a:r>
            <a:r>
              <a:rPr lang="hu-HU" sz="2000" b="1" dirty="0" smtClean="0">
                <a:latin typeface="Arial" panose="020B0604020202020204" pitchFamily="34" charset="0"/>
                <a:cs typeface="Arial" panose="020B0604020202020204" pitchFamily="34" charset="0"/>
              </a:rPr>
              <a:t>Életkor</a:t>
            </a:r>
            <a:r>
              <a:rPr lang="hu-HU" sz="2000" dirty="0">
                <a:latin typeface="Arial" panose="020B0604020202020204" pitchFamily="34" charset="0"/>
                <a:cs typeface="Arial" panose="020B0604020202020204" pitchFamily="34" charset="0"/>
              </a:rPr>
              <a:t>: 23-51 között</a:t>
            </a:r>
          </a:p>
          <a:p>
            <a:pPr>
              <a:lnSpc>
                <a:spcPct val="150000"/>
              </a:lnSpc>
            </a:pPr>
            <a:r>
              <a:rPr lang="hu-HU" sz="2000" b="1" dirty="0" smtClean="0">
                <a:latin typeface="Arial" panose="020B0604020202020204" pitchFamily="34" charset="0"/>
                <a:cs typeface="Arial" panose="020B0604020202020204" pitchFamily="34" charset="0"/>
              </a:rPr>
              <a:t>EÁ</a:t>
            </a:r>
            <a:r>
              <a:rPr lang="hu-HU" sz="2000" dirty="0">
                <a:latin typeface="Arial" panose="020B0604020202020204" pitchFamily="34" charset="0"/>
                <a:cs typeface="Arial" panose="020B0604020202020204" pitchFamily="34" charset="0"/>
              </a:rPr>
              <a:t>: 30-60% </a:t>
            </a:r>
            <a:r>
              <a:rPr lang="hu-HU" sz="2000" dirty="0" smtClean="0">
                <a:latin typeface="Arial" panose="020B0604020202020204" pitchFamily="34" charset="0"/>
                <a:cs typeface="Arial" panose="020B0604020202020204" pitchFamily="34" charset="0"/>
              </a:rPr>
              <a:t>között			Komplex M. </a:t>
            </a:r>
            <a:r>
              <a:rPr lang="hu-HU" sz="2000" b="1" dirty="0" smtClean="0">
                <a:latin typeface="Arial" panose="020B0604020202020204" pitchFamily="34" charset="0"/>
                <a:cs typeface="Arial" panose="020B0604020202020204" pitchFamily="34" charset="0"/>
              </a:rPr>
              <a:t>kategória</a:t>
            </a:r>
            <a:r>
              <a:rPr lang="hu-HU" sz="2000" dirty="0">
                <a:latin typeface="Arial" panose="020B0604020202020204" pitchFamily="34" charset="0"/>
                <a:cs typeface="Arial" panose="020B0604020202020204" pitchFamily="34" charset="0"/>
              </a:rPr>
              <a:t>: B1-D-ig</a:t>
            </a:r>
          </a:p>
          <a:p>
            <a:pPr>
              <a:lnSpc>
                <a:spcPct val="150000"/>
              </a:lnSpc>
            </a:pPr>
            <a:r>
              <a:rPr lang="hu-HU" sz="2000" b="1" dirty="0">
                <a:latin typeface="Arial" panose="020B0604020202020204" pitchFamily="34" charset="0"/>
                <a:cs typeface="Arial" panose="020B0604020202020204" pitchFamily="34" charset="0"/>
              </a:rPr>
              <a:t>Ellátás</a:t>
            </a:r>
            <a:r>
              <a:rPr lang="hu-HU" sz="2000" dirty="0">
                <a:latin typeface="Arial" panose="020B0604020202020204" pitchFamily="34" charset="0"/>
                <a:cs typeface="Arial" panose="020B0604020202020204" pitchFamily="34" charset="0"/>
              </a:rPr>
              <a:t>: </a:t>
            </a:r>
            <a:r>
              <a:rPr lang="hu-HU" sz="2000" dirty="0" smtClean="0">
                <a:latin typeface="Arial" panose="020B0604020202020204" pitchFamily="34" charset="0"/>
                <a:cs typeface="Arial" panose="020B0604020202020204" pitchFamily="34" charset="0"/>
              </a:rPr>
              <a:t>nem jogosult </a:t>
            </a:r>
            <a:r>
              <a:rPr lang="hu-HU" sz="2000" dirty="0">
                <a:latin typeface="Arial" panose="020B0604020202020204" pitchFamily="34" charset="0"/>
                <a:cs typeface="Arial" panose="020B0604020202020204" pitchFamily="34" charset="0"/>
              </a:rPr>
              <a:t>– rokkantsági ellátás</a:t>
            </a:r>
          </a:p>
          <a:p>
            <a:pPr>
              <a:lnSpc>
                <a:spcPct val="150000"/>
              </a:lnSpc>
            </a:pPr>
            <a:r>
              <a:rPr lang="hu-HU" sz="2000" dirty="0" smtClean="0">
                <a:latin typeface="Arial" panose="020B0604020202020204" pitchFamily="34" charset="0"/>
                <a:cs typeface="Arial" panose="020B0604020202020204" pitchFamily="34" charset="0"/>
              </a:rPr>
              <a:t>8-ból 7 ügyfél el tudott helyezkedni	</a:t>
            </a:r>
            <a:r>
              <a:rPr lang="hu-HU" sz="2000" b="1" dirty="0">
                <a:latin typeface="Arial" panose="020B0604020202020204" pitchFamily="34" charset="0"/>
                <a:cs typeface="Arial" panose="020B0604020202020204" pitchFamily="34" charset="0"/>
              </a:rPr>
              <a:t>Munkaidő</a:t>
            </a:r>
            <a:r>
              <a:rPr lang="hu-HU" sz="2000" dirty="0">
                <a:latin typeface="Arial" panose="020B0604020202020204" pitchFamily="34" charset="0"/>
                <a:cs typeface="Arial" panose="020B0604020202020204" pitchFamily="34" charset="0"/>
              </a:rPr>
              <a:t>: 20-40 </a:t>
            </a:r>
            <a:r>
              <a:rPr lang="hu-HU" sz="2000" dirty="0" smtClean="0">
                <a:latin typeface="Arial" panose="020B0604020202020204" pitchFamily="34" charset="0"/>
                <a:cs typeface="Arial" panose="020B0604020202020204" pitchFamily="34" charset="0"/>
              </a:rPr>
              <a:t>óráig</a:t>
            </a:r>
          </a:p>
          <a:p>
            <a:pPr>
              <a:lnSpc>
                <a:spcPct val="150000"/>
              </a:lnSpc>
            </a:pPr>
            <a:r>
              <a:rPr lang="hu-HU" sz="2000" b="1" dirty="0" smtClean="0">
                <a:latin typeface="Arial" panose="020B0604020202020204" pitchFamily="34" charset="0"/>
                <a:cs typeface="Arial" panose="020B0604020202020204" pitchFamily="34" charset="0"/>
              </a:rPr>
              <a:t>Munkakörök</a:t>
            </a:r>
            <a:r>
              <a:rPr lang="hu-HU" sz="2000" b="1"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5222 - Segédápoló, műtőssegéd</a:t>
            </a:r>
          </a:p>
          <a:p>
            <a:pPr marL="285750" indent="-28575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4112 - Általános irodai adminisztrátor</a:t>
            </a:r>
          </a:p>
          <a:p>
            <a:pPr marL="285750" indent="-28575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3910 - Egyéb ügyintéző</a:t>
            </a:r>
          </a:p>
          <a:p>
            <a:pPr marL="285750" indent="-28575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4112 - Általános irodai adminisztrátor</a:t>
            </a:r>
          </a:p>
          <a:p>
            <a:pPr marL="285750" indent="-28575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9310 - Egyszerű ipari foglalkozású</a:t>
            </a:r>
          </a:p>
          <a:p>
            <a:pPr marL="285750" indent="-285750">
              <a:lnSpc>
                <a:spcPct val="150000"/>
              </a:lnSpc>
              <a:buFont typeface="Arial" panose="020B0604020202020204" pitchFamily="34" charset="0"/>
              <a:buChar char="•"/>
            </a:pPr>
            <a:r>
              <a:rPr lang="hu-HU" sz="2000" dirty="0">
                <a:latin typeface="Arial" panose="020B0604020202020204" pitchFamily="34" charset="0"/>
                <a:cs typeface="Arial" panose="020B0604020202020204" pitchFamily="34" charset="0"/>
              </a:rPr>
              <a:t>5113 - Bolti eladó</a:t>
            </a:r>
          </a:p>
          <a:p>
            <a:pPr>
              <a:lnSpc>
                <a:spcPct val="150000"/>
              </a:lnSpc>
            </a:pPr>
            <a:r>
              <a:rPr lang="hu-HU" sz="2000" b="1" dirty="0" smtClean="0">
                <a:latin typeface="Arial" panose="020B0604020202020204" pitchFamily="34" charset="0"/>
                <a:cs typeface="Arial" panose="020B0604020202020204" pitchFamily="34" charset="0"/>
              </a:rPr>
              <a:t>Kilépéskor</a:t>
            </a:r>
            <a:r>
              <a:rPr lang="hu-HU" sz="2000" dirty="0">
                <a:latin typeface="Arial" panose="020B0604020202020204" pitchFamily="34" charset="0"/>
                <a:cs typeface="Arial" panose="020B0604020202020204" pitchFamily="34" charset="0"/>
              </a:rPr>
              <a:t>: 8-ból 6 ügyfél - Munkavégzésre irányuló jogviszonyban álltam</a:t>
            </a:r>
          </a:p>
        </p:txBody>
      </p:sp>
    </p:spTree>
    <p:extLst>
      <p:ext uri="{BB962C8B-B14F-4D97-AF65-F5344CB8AC3E}">
        <p14:creationId xmlns:p14="http://schemas.microsoft.com/office/powerpoint/2010/main" val="1892445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44835" y="1817695"/>
            <a:ext cx="8718230" cy="10836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hu-HU" sz="4400" b="1" i="0" u="none" strike="noStrike" kern="1200" cap="all" spc="0" normalizeH="0" baseline="0" noProof="0" dirty="0">
              <a:ln>
                <a:noFill/>
              </a:ln>
              <a:solidFill>
                <a:sysClr val="window" lastClr="FFFFFF"/>
              </a:solidFill>
              <a:effectLst/>
              <a:uLnTx/>
              <a:uFillTx/>
              <a:latin typeface="Arial"/>
              <a:cs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1" i="0" u="none" strike="noStrike" kern="1200" cap="all" spc="0" normalizeH="0" baseline="0" noProof="0" dirty="0">
                <a:ln>
                  <a:noFill/>
                </a:ln>
                <a:solidFill>
                  <a:sysClr val="window" lastClr="FFFFFF"/>
                </a:solidFill>
                <a:effectLst/>
                <a:uLnTx/>
                <a:uFillTx/>
                <a:latin typeface="Arial"/>
                <a:cs typeface="Arial"/>
              </a:rPr>
              <a:t>KÖSZÖNÖM A Megtisztelő FIGYELMET!</a:t>
            </a:r>
          </a:p>
        </p:txBody>
      </p:sp>
      <p:sp>
        <p:nvSpPr>
          <p:cNvPr id="6" name="Téglalap 5"/>
          <p:cNvSpPr/>
          <p:nvPr/>
        </p:nvSpPr>
        <p:spPr>
          <a:xfrm>
            <a:off x="44835" y="4799452"/>
            <a:ext cx="5293116" cy="1969770"/>
          </a:xfrm>
          <a:prstGeom prst="rect">
            <a:avLst/>
          </a:prstGeom>
        </p:spPr>
        <p:txBody>
          <a:bodyPr wrap="square">
            <a:spAutoFit/>
          </a:bodyPr>
          <a:lstStyle/>
          <a:p>
            <a:pPr lvl="0" defTabSz="457200">
              <a:defRPr/>
            </a:pPr>
            <a:r>
              <a:rPr lang="hu-HU" sz="3200" dirty="0">
                <a:solidFill>
                  <a:prstClr val="white"/>
                </a:solidFill>
                <a:latin typeface="Arial" panose="020B0604020202020204" pitchFamily="34" charset="0"/>
                <a:cs typeface="Arial" panose="020B0604020202020204" pitchFamily="34" charset="0"/>
              </a:rPr>
              <a:t>Daczi Péter</a:t>
            </a:r>
          </a:p>
          <a:p>
            <a:pPr lvl="0" defTabSz="457200">
              <a:defRPr/>
            </a:pPr>
            <a:r>
              <a:rPr lang="hu-HU" b="1" dirty="0">
                <a:solidFill>
                  <a:prstClr val="white"/>
                </a:solidFill>
                <a:latin typeface="Arial" panose="020B0604020202020204" pitchFamily="34" charset="0"/>
                <a:cs typeface="Arial" panose="020B0604020202020204" pitchFamily="34" charset="0"/>
              </a:rPr>
              <a:t>EFOP-1.1.1-15 kiemelt projekt </a:t>
            </a:r>
          </a:p>
          <a:p>
            <a:pPr lvl="0" defTabSz="457200">
              <a:defRPr/>
            </a:pPr>
            <a:r>
              <a:rPr lang="hu-HU" b="1" dirty="0">
                <a:solidFill>
                  <a:prstClr val="white"/>
                </a:solidFill>
                <a:latin typeface="Arial" panose="020B0604020202020204" pitchFamily="34" charset="0"/>
                <a:cs typeface="Arial" panose="020B0604020202020204" pitchFamily="34" charset="0"/>
              </a:rPr>
              <a:t>szakmai vezető</a:t>
            </a:r>
          </a:p>
          <a:p>
            <a:pPr lvl="0" defTabSz="457200">
              <a:defRPr/>
            </a:pPr>
            <a:r>
              <a:rPr lang="hu-HU" dirty="0">
                <a:solidFill>
                  <a:prstClr val="white"/>
                </a:solidFill>
                <a:latin typeface="Arial" panose="020B0604020202020204" pitchFamily="34" charset="0"/>
                <a:cs typeface="Arial" panose="020B0604020202020204" pitchFamily="34" charset="0"/>
              </a:rPr>
              <a:t>E-mail: 	</a:t>
            </a:r>
            <a:r>
              <a:rPr lang="hu-HU" dirty="0" err="1">
                <a:solidFill>
                  <a:prstClr val="white"/>
                </a:solidFill>
                <a:latin typeface="Arial" panose="020B0604020202020204" pitchFamily="34" charset="0"/>
                <a:cs typeface="Arial" panose="020B0604020202020204" pitchFamily="34" charset="0"/>
              </a:rPr>
              <a:t>daczip</a:t>
            </a:r>
            <a:r>
              <a:rPr lang="hu-HU" dirty="0">
                <a:solidFill>
                  <a:prstClr val="white"/>
                </a:solidFill>
                <a:latin typeface="Arial" panose="020B0604020202020204" pitchFamily="34" charset="0"/>
                <a:cs typeface="Arial" panose="020B0604020202020204" pitchFamily="34" charset="0"/>
              </a:rPr>
              <a:t>@</a:t>
            </a:r>
            <a:r>
              <a:rPr lang="hu-HU" dirty="0" err="1">
                <a:solidFill>
                  <a:prstClr val="white"/>
                </a:solidFill>
                <a:latin typeface="Arial" panose="020B0604020202020204" pitchFamily="34" charset="0"/>
                <a:cs typeface="Arial" panose="020B0604020202020204" pitchFamily="34" charset="0"/>
              </a:rPr>
              <a:t>nrszh.hu</a:t>
            </a:r>
            <a:endParaRPr lang="hu-HU" dirty="0">
              <a:solidFill>
                <a:prstClr val="white"/>
              </a:solidFill>
              <a:latin typeface="Arial" panose="020B0604020202020204" pitchFamily="34" charset="0"/>
              <a:cs typeface="Arial" panose="020B0604020202020204" pitchFamily="34" charset="0"/>
            </a:endParaRPr>
          </a:p>
          <a:p>
            <a:pPr lvl="0" defTabSz="457200">
              <a:defRPr/>
            </a:pPr>
            <a:r>
              <a:rPr lang="hu-HU" dirty="0">
                <a:solidFill>
                  <a:prstClr val="white"/>
                </a:solidFill>
                <a:latin typeface="Arial" panose="020B0604020202020204" pitchFamily="34" charset="0"/>
                <a:cs typeface="Arial" panose="020B0604020202020204" pitchFamily="34" charset="0"/>
              </a:rPr>
              <a:t>Telefon: 	+36 20 821 66 51</a:t>
            </a:r>
          </a:p>
          <a:p>
            <a:pPr lvl="0" defTabSz="457200">
              <a:defRPr/>
            </a:pPr>
            <a:r>
              <a:rPr lang="hu-HU" dirty="0">
                <a:solidFill>
                  <a:prstClr val="white"/>
                </a:solidFill>
                <a:latin typeface="Arial" panose="020B0604020202020204" pitchFamily="34" charset="0"/>
                <a:cs typeface="Arial" panose="020B0604020202020204" pitchFamily="34" charset="0"/>
              </a:rPr>
              <a:t>Web: 	http://szgyf.gov.hu</a:t>
            </a:r>
          </a:p>
        </p:txBody>
      </p:sp>
      <p:sp>
        <p:nvSpPr>
          <p:cNvPr id="7" name="Téglalap 6"/>
          <p:cNvSpPr/>
          <p:nvPr/>
        </p:nvSpPr>
        <p:spPr>
          <a:xfrm>
            <a:off x="-2461210" y="198197"/>
            <a:ext cx="11436824" cy="1261884"/>
          </a:xfrm>
          <a:prstGeom prst="rect">
            <a:avLst/>
          </a:prstGeom>
        </p:spPr>
        <p:txBody>
          <a:bodyPr wrap="square">
            <a:spAutoFit/>
          </a:bodyPr>
          <a:lstStyle/>
          <a:p>
            <a:pPr algn="r"/>
            <a:r>
              <a:rPr lang="hu-HU" altLang="hu-HU" sz="2800" i="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„Alattad a föld, fölötted az ég, </a:t>
            </a:r>
          </a:p>
          <a:p>
            <a:pPr algn="r"/>
            <a:r>
              <a:rPr lang="hu-HU" altLang="hu-HU" sz="2800" i="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benned a létra”</a:t>
            </a:r>
            <a:r>
              <a:rPr lang="hu-HU" altLang="hu-HU" sz="2000" i="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u-HU" altLang="hu-HU" sz="2000" i="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u-HU" altLang="hu-HU" sz="2000" i="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hu-HU" altLang="hu-HU" sz="1400" i="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Weöres Sándor</a:t>
            </a:r>
            <a:endParaRPr lang="hu-HU" sz="2000"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Kép 7"/>
          <p:cNvPicPr>
            <a:picLocks noChangeAspect="1"/>
          </p:cNvPicPr>
          <p:nvPr/>
        </p:nvPicPr>
        <p:blipFill rotWithShape="1">
          <a:blip r:embed="rId4" cstate="print">
            <a:extLst>
              <a:ext uri="{28A0092B-C50C-407E-A947-70E740481C1C}">
                <a14:useLocalDpi xmlns:a14="http://schemas.microsoft.com/office/drawing/2010/main" val="0"/>
              </a:ext>
            </a:extLst>
          </a:blip>
          <a:srcRect l="9550" t="28479" r="10901" b="29493"/>
          <a:stretch/>
        </p:blipFill>
        <p:spPr>
          <a:xfrm>
            <a:off x="157396" y="185292"/>
            <a:ext cx="3295137" cy="1160575"/>
          </a:xfrm>
          <a:prstGeom prst="rect">
            <a:avLst/>
          </a:prstGeom>
        </p:spPr>
      </p:pic>
    </p:spTree>
    <p:extLst>
      <p:ext uri="{BB962C8B-B14F-4D97-AF65-F5344CB8AC3E}">
        <p14:creationId xmlns:p14="http://schemas.microsoft.com/office/powerpoint/2010/main" val="2500113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565212" y="112688"/>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ctr"/>
            <a:r>
              <a:rPr lang="hu-HU" sz="2800" b="1" dirty="0">
                <a:solidFill>
                  <a:schemeClr val="bg1"/>
                </a:solidFill>
                <a:latin typeface="Arial" panose="020B0604020202020204" pitchFamily="34" charset="0"/>
                <a:cs typeface="Arial" panose="020B0604020202020204" pitchFamily="34" charset="0"/>
              </a:rPr>
              <a:t>A megváltozott munkaképességű személyek </a:t>
            </a:r>
            <a:r>
              <a:rPr lang="hu-HU" sz="2800" b="1" dirty="0" smtClean="0">
                <a:solidFill>
                  <a:schemeClr val="bg1"/>
                </a:solidFill>
                <a:latin typeface="Arial" panose="020B0604020202020204" pitchFamily="34" charset="0"/>
                <a:cs typeface="Arial" panose="020B0604020202020204" pitchFamily="34" charset="0"/>
              </a:rPr>
              <a:t>ellátásaival kapcsolatos eljárások</a:t>
            </a:r>
            <a:endParaRPr lang="hu-HU" sz="2800" b="1" dirty="0">
              <a:solidFill>
                <a:schemeClr val="bg1"/>
              </a:solidFill>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164262455"/>
              </p:ext>
            </p:extLst>
          </p:nvPr>
        </p:nvGraphicFramePr>
        <p:xfrm>
          <a:off x="-489718" y="1885098"/>
          <a:ext cx="4790256" cy="15876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artalom helye 2"/>
          <p:cNvSpPr>
            <a:spLocks noGrp="1"/>
          </p:cNvSpPr>
          <p:nvPr>
            <p:ph idx="1"/>
          </p:nvPr>
        </p:nvSpPr>
        <p:spPr>
          <a:xfrm>
            <a:off x="6558838" y="1523163"/>
            <a:ext cx="3405756" cy="2493430"/>
          </a:xfrm>
          <a:prstGeom prst="rect">
            <a:avLst/>
          </a:prstGeom>
        </p:spPr>
        <p:txBody>
          <a:bodyPr>
            <a:noAutofit/>
          </a:bodyPr>
          <a:lstStyle/>
          <a:p>
            <a:pPr marL="0" indent="0">
              <a:buNone/>
            </a:pPr>
            <a:r>
              <a:rPr lang="hu-HU" sz="2000" b="1" u="sng" dirty="0" smtClean="0">
                <a:latin typeface="Arial" panose="020B0604020202020204" pitchFamily="34" charset="0"/>
                <a:cs typeface="Arial" panose="020B0604020202020204" pitchFamily="34" charset="0"/>
              </a:rPr>
              <a:t>SZEMÉLYESEN</a:t>
            </a:r>
            <a:r>
              <a:rPr lang="hu-HU" sz="2000" u="sng" dirty="0" smtClean="0">
                <a:latin typeface="Arial" panose="020B0604020202020204" pitchFamily="34" charset="0"/>
                <a:cs typeface="Arial" panose="020B0604020202020204" pitchFamily="34" charset="0"/>
              </a:rPr>
              <a:t>:</a:t>
            </a:r>
          </a:p>
          <a:p>
            <a:r>
              <a:rPr lang="hu-HU" sz="2000" dirty="0" smtClean="0">
                <a:latin typeface="Arial" panose="020B0604020202020204" pitchFamily="34" charset="0"/>
                <a:cs typeface="Arial" panose="020B0604020202020204" pitchFamily="34" charset="0"/>
              </a:rPr>
              <a:t>Ügyfélszolgálaton</a:t>
            </a:r>
          </a:p>
          <a:p>
            <a:r>
              <a:rPr lang="hu-HU" sz="2000" dirty="0" smtClean="0">
                <a:latin typeface="Arial" panose="020B0604020202020204" pitchFamily="34" charset="0"/>
                <a:cs typeface="Arial" panose="020B0604020202020204" pitchFamily="34" charset="0"/>
              </a:rPr>
              <a:t>Kormányablakban</a:t>
            </a:r>
          </a:p>
          <a:p>
            <a:pPr marL="457200" lvl="1" indent="0" algn="ctr">
              <a:buNone/>
            </a:pPr>
            <a:endParaRPr lang="hu-HU" sz="2000" dirty="0" smtClean="0">
              <a:latin typeface="Arial" panose="020B0604020202020204" pitchFamily="34" charset="0"/>
              <a:cs typeface="Arial" panose="020B0604020202020204" pitchFamily="34" charset="0"/>
            </a:endParaRPr>
          </a:p>
          <a:p>
            <a:pPr algn="ctr"/>
            <a:endParaRPr lang="hu-HU" sz="2400" dirty="0">
              <a:latin typeface="Arial" panose="020B0604020202020204" pitchFamily="34" charset="0"/>
              <a:cs typeface="Arial" panose="020B0604020202020204" pitchFamily="34" charset="0"/>
            </a:endParaRPr>
          </a:p>
        </p:txBody>
      </p:sp>
      <p:sp>
        <p:nvSpPr>
          <p:cNvPr id="17" name="Szövegdoboz 16"/>
          <p:cNvSpPr txBox="1"/>
          <p:nvPr/>
        </p:nvSpPr>
        <p:spPr>
          <a:xfrm>
            <a:off x="3173173" y="2317306"/>
            <a:ext cx="2952328" cy="523220"/>
          </a:xfrm>
          <a:prstGeom prst="rect">
            <a:avLst/>
          </a:prstGeom>
          <a:noFill/>
        </p:spPr>
        <p:txBody>
          <a:bodyPr wrap="square" rtlCol="0">
            <a:spAutoFit/>
          </a:bodyPr>
          <a:lstStyle/>
          <a:p>
            <a:pPr algn="ctr"/>
            <a:r>
              <a:rPr lang="hu-HU" sz="2800" b="1" dirty="0" smtClean="0">
                <a:latin typeface="Arial" panose="020B0604020202020204" pitchFamily="34" charset="0"/>
                <a:ea typeface="+mj-ea"/>
                <a:cs typeface="Arial" panose="020B0604020202020204" pitchFamily="34" charset="0"/>
              </a:rPr>
              <a:t>Adatlapon</a:t>
            </a:r>
            <a:endParaRPr lang="hu-HU" sz="3600" b="1" dirty="0">
              <a:latin typeface="Arial" panose="020B0604020202020204" pitchFamily="34" charset="0"/>
              <a:ea typeface="+mj-ea"/>
              <a:cs typeface="Arial" panose="020B0604020202020204" pitchFamily="34" charset="0"/>
            </a:endParaRPr>
          </a:p>
        </p:txBody>
      </p:sp>
      <p:sp>
        <p:nvSpPr>
          <p:cNvPr id="18" name="Balra-felfelé nyíl 17"/>
          <p:cNvSpPr/>
          <p:nvPr/>
        </p:nvSpPr>
        <p:spPr>
          <a:xfrm rot="7982999">
            <a:off x="5563999" y="2028905"/>
            <a:ext cx="1140796" cy="1100023"/>
          </a:xfrm>
          <a:prstGeom prst="leftUpArrow">
            <a:avLst>
              <a:gd name="adj1" fmla="val 14996"/>
              <a:gd name="adj2" fmla="val 25000"/>
              <a:gd name="adj3" fmla="val 25000"/>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artalom helye 2"/>
          <p:cNvSpPr txBox="1">
            <a:spLocks/>
          </p:cNvSpPr>
          <p:nvPr/>
        </p:nvSpPr>
        <p:spPr>
          <a:xfrm>
            <a:off x="6037962" y="3083088"/>
            <a:ext cx="3231767" cy="2088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1000"/>
              </a:spcBef>
              <a:buClr>
                <a:schemeClr val="tx1"/>
              </a:buClr>
              <a:buNone/>
            </a:pPr>
            <a:r>
              <a:rPr lang="hu-HU" sz="2000" b="1" u="sng" cap="all" dirty="0">
                <a:latin typeface="Arial" panose="020B0604020202020204" pitchFamily="34" charset="0"/>
                <a:cs typeface="Arial" panose="020B0604020202020204" pitchFamily="34" charset="0"/>
              </a:rPr>
              <a:t>Postai</a:t>
            </a:r>
            <a:r>
              <a:rPr lang="hu-HU" sz="1800" b="1" u="sng" cap="all" dirty="0">
                <a:latin typeface="Arial" panose="020B0604020202020204" pitchFamily="34" charset="0"/>
                <a:cs typeface="Arial" panose="020B0604020202020204" pitchFamily="34" charset="0"/>
              </a:rPr>
              <a:t> </a:t>
            </a:r>
            <a:r>
              <a:rPr lang="hu-HU" sz="2000" b="1" u="sng" cap="all" dirty="0">
                <a:latin typeface="Arial" panose="020B0604020202020204" pitchFamily="34" charset="0"/>
                <a:cs typeface="Arial" panose="020B0604020202020204" pitchFamily="34" charset="0"/>
              </a:rPr>
              <a:t>úton</a:t>
            </a:r>
            <a:r>
              <a:rPr lang="hu-HU" sz="1800" b="1" u="sng" cap="all" dirty="0">
                <a:latin typeface="Arial" panose="020B0604020202020204" pitchFamily="34" charset="0"/>
                <a:cs typeface="Arial" panose="020B0604020202020204" pitchFamily="34" charset="0"/>
              </a:rPr>
              <a:t> </a:t>
            </a:r>
          </a:p>
        </p:txBody>
      </p:sp>
      <p:sp>
        <p:nvSpPr>
          <p:cNvPr id="21" name="Szövegdoboz 20"/>
          <p:cNvSpPr txBox="1"/>
          <p:nvPr/>
        </p:nvSpPr>
        <p:spPr>
          <a:xfrm>
            <a:off x="-1357317" y="4102175"/>
            <a:ext cx="1944216" cy="1200329"/>
          </a:xfrm>
          <a:prstGeom prst="rect">
            <a:avLst/>
          </a:prstGeom>
          <a:noFill/>
        </p:spPr>
        <p:txBody>
          <a:bodyPr wrap="square" rtlCol="0">
            <a:spAutoFit/>
          </a:bodyPr>
          <a:lstStyle/>
          <a:p>
            <a:pPr algn="ctr"/>
            <a:r>
              <a:rPr lang="hu-HU" sz="2400" b="1" dirty="0">
                <a:solidFill>
                  <a:schemeClr val="bg2">
                    <a:lumMod val="20000"/>
                    <a:lumOff val="80000"/>
                  </a:schemeClr>
                </a:solidFill>
              </a:rPr>
              <a:t>az adatlap átvételének </a:t>
            </a:r>
            <a:r>
              <a:rPr lang="hu-HU" sz="2400" b="1" dirty="0" smtClean="0">
                <a:solidFill>
                  <a:schemeClr val="bg2">
                    <a:lumMod val="20000"/>
                    <a:lumOff val="80000"/>
                  </a:schemeClr>
                </a:solidFill>
              </a:rPr>
              <a:t>napja</a:t>
            </a:r>
            <a:endParaRPr lang="hu-HU" sz="2400" b="1" dirty="0">
              <a:solidFill>
                <a:schemeClr val="bg2">
                  <a:lumMod val="20000"/>
                  <a:lumOff val="80000"/>
                </a:schemeClr>
              </a:solidFill>
            </a:endParaRPr>
          </a:p>
        </p:txBody>
      </p:sp>
      <p:sp>
        <p:nvSpPr>
          <p:cNvPr id="2" name="Téglalap 1"/>
          <p:cNvSpPr/>
          <p:nvPr/>
        </p:nvSpPr>
        <p:spPr>
          <a:xfrm>
            <a:off x="350900" y="3902147"/>
            <a:ext cx="8658224" cy="3139321"/>
          </a:xfrm>
          <a:prstGeom prst="rect">
            <a:avLst/>
          </a:prstGeom>
        </p:spPr>
        <p:txBody>
          <a:bodyPr wrap="square">
            <a:spAutoFit/>
          </a:bodyPr>
          <a:lstStyle/>
          <a:p>
            <a:r>
              <a:rPr lang="hu-HU" dirty="0">
                <a:latin typeface="Arial" panose="020B0604020202020204" pitchFamily="34" charset="0"/>
                <a:cs typeface="Arial" panose="020B0604020202020204" pitchFamily="34" charset="0"/>
              </a:rPr>
              <a:t>Kérelem és mellékletei a kormányhivatalok honlapjain, illetve az SZGYF honlapon megtalálhatóak</a:t>
            </a:r>
          </a:p>
          <a:p>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Az </a:t>
            </a:r>
            <a:r>
              <a:rPr lang="hu-HU" dirty="0">
                <a:latin typeface="Arial" panose="020B0604020202020204" pitchFamily="34" charset="0"/>
                <a:cs typeface="Arial" panose="020B0604020202020204" pitchFamily="34" charset="0"/>
              </a:rPr>
              <a:t>ügyintézés határideje teljes </a:t>
            </a:r>
            <a:r>
              <a:rPr lang="hu-HU" dirty="0" smtClean="0">
                <a:latin typeface="Arial" panose="020B0604020202020204" pitchFamily="34" charset="0"/>
                <a:cs typeface="Arial" panose="020B0604020202020204" pitchFamily="34" charset="0"/>
              </a:rPr>
              <a:t>eljárásban: </a:t>
            </a:r>
            <a:r>
              <a:rPr lang="hu-HU" b="1" dirty="0" smtClean="0">
                <a:latin typeface="Arial" panose="020B0604020202020204" pitchFamily="34" charset="0"/>
                <a:cs typeface="Arial" panose="020B0604020202020204" pitchFamily="34" charset="0"/>
              </a:rPr>
              <a:t>60 nap</a:t>
            </a:r>
          </a:p>
          <a:p>
            <a:endParaRPr lang="hu-HU" b="1" dirty="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BEKÜLDENDŐ: </a:t>
            </a:r>
          </a:p>
          <a:p>
            <a:pPr marL="285750" indent="-285750">
              <a:buFont typeface="Arial" panose="020B0604020202020204" pitchFamily="34" charset="0"/>
              <a:buChar char="•"/>
            </a:pPr>
            <a:r>
              <a:rPr lang="hu-HU" dirty="0" smtClean="0">
                <a:latin typeface="Arial" panose="020B0604020202020204" pitchFamily="34" charset="0"/>
                <a:cs typeface="Arial" panose="020B0604020202020204" pitchFamily="34" charset="0"/>
              </a:rPr>
              <a:t>Adatlap</a:t>
            </a:r>
            <a:endParaRPr lang="hu-H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Orvosi beutaló</a:t>
            </a: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Orvosi dokumentumok</a:t>
            </a: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Egyéb kötelező dokumentumok (pl. gondnoki papírok)</a:t>
            </a:r>
          </a:p>
          <a:p>
            <a:endParaRPr lang="hu-HU" b="1" dirty="0">
              <a:latin typeface="Arial" panose="020B0604020202020204" pitchFamily="34" charset="0"/>
              <a:cs typeface="Arial" panose="020B0604020202020204" pitchFamily="34" charset="0"/>
            </a:endParaRPr>
          </a:p>
        </p:txBody>
      </p:sp>
      <p:sp>
        <p:nvSpPr>
          <p:cNvPr id="11" name="Szövegdoboz 10"/>
          <p:cNvSpPr txBox="1"/>
          <p:nvPr/>
        </p:nvSpPr>
        <p:spPr>
          <a:xfrm>
            <a:off x="6956522" y="5474485"/>
            <a:ext cx="2083427" cy="1200329"/>
          </a:xfrm>
          <a:prstGeom prst="rect">
            <a:avLst/>
          </a:prstGeom>
          <a:noFill/>
          <a:ln>
            <a:solidFill>
              <a:srgbClr val="0033CC"/>
            </a:solidFill>
          </a:ln>
        </p:spPr>
        <p:txBody>
          <a:bodyPr wrap="square" rtlCol="0">
            <a:spAutoFit/>
          </a:bodyPr>
          <a:lstStyle/>
          <a:p>
            <a:pPr algn="ctr"/>
            <a:r>
              <a:rPr lang="hu-HU" sz="3600" b="1" dirty="0" smtClean="0"/>
              <a:t>Komplex minősítés</a:t>
            </a:r>
            <a:endParaRPr lang="hu-HU" sz="3600" b="1" dirty="0"/>
          </a:p>
        </p:txBody>
      </p:sp>
      <p:sp>
        <p:nvSpPr>
          <p:cNvPr id="12" name="Jobbra nyíl 11"/>
          <p:cNvSpPr/>
          <p:nvPr/>
        </p:nvSpPr>
        <p:spPr>
          <a:xfrm rot="5400000">
            <a:off x="7615495" y="4567068"/>
            <a:ext cx="642181" cy="99577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hu-HU"/>
          </a:p>
        </p:txBody>
      </p:sp>
      <p:sp>
        <p:nvSpPr>
          <p:cNvPr id="13" name="Jobbra nyíl 12"/>
          <p:cNvSpPr/>
          <p:nvPr/>
        </p:nvSpPr>
        <p:spPr>
          <a:xfrm>
            <a:off x="6037962" y="5381221"/>
            <a:ext cx="826085" cy="972771"/>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hu-HU"/>
          </a:p>
        </p:txBody>
      </p:sp>
      <p:sp>
        <p:nvSpPr>
          <p:cNvPr id="3" name="Téglalap 2"/>
          <p:cNvSpPr/>
          <p:nvPr/>
        </p:nvSpPr>
        <p:spPr>
          <a:xfrm>
            <a:off x="3173173" y="1231317"/>
            <a:ext cx="2604111" cy="369332"/>
          </a:xfrm>
          <a:prstGeom prst="rect">
            <a:avLst/>
          </a:prstGeom>
        </p:spPr>
        <p:txBody>
          <a:bodyPr wrap="none">
            <a:spAutoFit/>
          </a:bodyPr>
          <a:lstStyle/>
          <a:p>
            <a:r>
              <a:rPr lang="hu-HU" dirty="0">
                <a:latin typeface="Arial" panose="020B0604020202020204" pitchFamily="34" charset="0"/>
                <a:cs typeface="Arial" panose="020B0604020202020204" pitchFamily="34" charset="0"/>
              </a:rPr>
              <a:t>2011. évi CXCI. törvény</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359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Téglalap 3"/>
          <p:cNvSpPr/>
          <p:nvPr/>
        </p:nvSpPr>
        <p:spPr>
          <a:xfrm>
            <a:off x="391813" y="1452226"/>
            <a:ext cx="6666211" cy="2677656"/>
          </a:xfrm>
          <a:prstGeom prst="rect">
            <a:avLst/>
          </a:prstGeom>
        </p:spPr>
        <p:txBody>
          <a:bodyPr wrap="square">
            <a:spAutoFit/>
          </a:bodyPr>
          <a:lstStyle/>
          <a:p>
            <a:pPr algn="just"/>
            <a:r>
              <a:rPr lang="hu-HU" sz="2400" b="1" dirty="0">
                <a:latin typeface="Arial" panose="020B0604020202020204" pitchFamily="34" charset="0"/>
                <a:cs typeface="Arial" panose="020B0604020202020204" pitchFamily="34" charset="0"/>
              </a:rPr>
              <a:t>A komplex minősítés célja</a:t>
            </a:r>
            <a:r>
              <a:rPr lang="hu-HU" sz="2400" dirty="0">
                <a:latin typeface="Arial" panose="020B0604020202020204" pitchFamily="34" charset="0"/>
                <a:cs typeface="Arial" panose="020B0604020202020204" pitchFamily="34" charset="0"/>
              </a:rPr>
              <a:t> a kérelmező </a:t>
            </a:r>
            <a:endParaRPr lang="hu-HU"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hu-HU" sz="2400" dirty="0" smtClean="0">
                <a:latin typeface="Arial" panose="020B0604020202020204" pitchFamily="34" charset="0"/>
                <a:cs typeface="Arial" panose="020B0604020202020204" pitchFamily="34" charset="0"/>
              </a:rPr>
              <a:t>egészségi </a:t>
            </a:r>
            <a:r>
              <a:rPr lang="hu-HU" sz="2400" dirty="0">
                <a:latin typeface="Arial" panose="020B0604020202020204" pitchFamily="34" charset="0"/>
                <a:cs typeface="Arial" panose="020B0604020202020204" pitchFamily="34" charset="0"/>
              </a:rPr>
              <a:t>állapotának, </a:t>
            </a:r>
            <a:endParaRPr lang="hu-HU"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hu-HU" sz="2400" dirty="0" smtClean="0">
                <a:latin typeface="Arial" panose="020B0604020202020204" pitchFamily="34" charset="0"/>
                <a:cs typeface="Arial" panose="020B0604020202020204" pitchFamily="34" charset="0"/>
              </a:rPr>
              <a:t>a </a:t>
            </a:r>
            <a:r>
              <a:rPr lang="hu-HU" sz="2400" dirty="0">
                <a:latin typeface="Arial" panose="020B0604020202020204" pitchFamily="34" charset="0"/>
                <a:cs typeface="Arial" panose="020B0604020202020204" pitchFamily="34" charset="0"/>
              </a:rPr>
              <a:t>rehabilitálhatóságnak, </a:t>
            </a:r>
            <a:endParaRPr lang="hu-HU"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hu-HU" sz="2400" dirty="0" smtClean="0">
                <a:latin typeface="Arial" panose="020B0604020202020204" pitchFamily="34" charset="0"/>
                <a:cs typeface="Arial" panose="020B0604020202020204" pitchFamily="34" charset="0"/>
              </a:rPr>
              <a:t>a </a:t>
            </a:r>
            <a:r>
              <a:rPr lang="hu-HU" sz="2400" dirty="0">
                <a:latin typeface="Arial" panose="020B0604020202020204" pitchFamily="34" charset="0"/>
                <a:cs typeface="Arial" panose="020B0604020202020204" pitchFamily="34" charset="0"/>
              </a:rPr>
              <a:t>rehabilitáció lehetséges irányának, </a:t>
            </a:r>
            <a:endParaRPr lang="hu-HU"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hu-HU" sz="2400" dirty="0" smtClean="0">
                <a:latin typeface="Arial" panose="020B0604020202020204" pitchFamily="34" charset="0"/>
                <a:cs typeface="Arial" panose="020B0604020202020204" pitchFamily="34" charset="0"/>
              </a:rPr>
              <a:t>a </a:t>
            </a:r>
            <a:r>
              <a:rPr lang="hu-HU" sz="2400" dirty="0">
                <a:latin typeface="Arial" panose="020B0604020202020204" pitchFamily="34" charset="0"/>
                <a:cs typeface="Arial" panose="020B0604020202020204" pitchFamily="34" charset="0"/>
              </a:rPr>
              <a:t>rehabilitációs szükségleteknek, továbbá </a:t>
            </a:r>
            <a:endParaRPr lang="hu-HU"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hu-HU" sz="2400" dirty="0" smtClean="0">
                <a:latin typeface="Arial" panose="020B0604020202020204" pitchFamily="34" charset="0"/>
                <a:cs typeface="Arial" panose="020B0604020202020204" pitchFamily="34" charset="0"/>
              </a:rPr>
              <a:t>a </a:t>
            </a:r>
            <a:r>
              <a:rPr lang="hu-HU" sz="2400" dirty="0">
                <a:latin typeface="Arial" panose="020B0604020202020204" pitchFamily="34" charset="0"/>
                <a:cs typeface="Arial" panose="020B0604020202020204" pitchFamily="34" charset="0"/>
              </a:rPr>
              <a:t>rehabilitációhoz szükséges időtartamnak a megállapítása.</a:t>
            </a:r>
          </a:p>
        </p:txBody>
      </p:sp>
      <p:pic>
        <p:nvPicPr>
          <p:cNvPr id="6" name="Kép 5"/>
          <p:cNvPicPr>
            <a:picLocks noChangeAspect="1"/>
          </p:cNvPicPr>
          <p:nvPr/>
        </p:nvPicPr>
        <p:blipFill>
          <a:blip r:embed="rId4"/>
          <a:stretch>
            <a:fillRect/>
          </a:stretch>
        </p:blipFill>
        <p:spPr>
          <a:xfrm>
            <a:off x="7297026" y="1452226"/>
            <a:ext cx="1689259" cy="1425544"/>
          </a:xfrm>
          <a:prstGeom prst="rect">
            <a:avLst/>
          </a:prstGeom>
        </p:spPr>
      </p:pic>
      <p:sp>
        <p:nvSpPr>
          <p:cNvPr id="2" name="Téglalap 1"/>
          <p:cNvSpPr/>
          <p:nvPr/>
        </p:nvSpPr>
        <p:spPr>
          <a:xfrm>
            <a:off x="2355044" y="361434"/>
            <a:ext cx="4584909" cy="584775"/>
          </a:xfrm>
          <a:prstGeom prst="rect">
            <a:avLst/>
          </a:prstGeom>
        </p:spPr>
        <p:txBody>
          <a:bodyPr wrap="none">
            <a:spAutoFit/>
          </a:bodyPr>
          <a:lstStyle/>
          <a:p>
            <a:r>
              <a:rPr lang="hu-HU" sz="3200" b="1" dirty="0" smtClean="0">
                <a:solidFill>
                  <a:schemeClr val="bg1"/>
                </a:solidFill>
                <a:latin typeface="Arial" panose="020B0604020202020204" pitchFamily="34" charset="0"/>
                <a:cs typeface="Arial" panose="020B0604020202020204" pitchFamily="34" charset="0"/>
              </a:rPr>
              <a:t>KOMPLEX MINŐSÍTÉS</a:t>
            </a:r>
            <a:endParaRPr lang="hu-HU" sz="3200" dirty="0"/>
          </a:p>
        </p:txBody>
      </p:sp>
      <p:sp>
        <p:nvSpPr>
          <p:cNvPr id="3" name="Téglalap 2"/>
          <p:cNvSpPr/>
          <p:nvPr/>
        </p:nvSpPr>
        <p:spPr>
          <a:xfrm>
            <a:off x="4915450" y="4838412"/>
            <a:ext cx="4285147" cy="400110"/>
          </a:xfrm>
          <a:prstGeom prst="rect">
            <a:avLst/>
          </a:prstGeom>
        </p:spPr>
        <p:txBody>
          <a:bodyPr wrap="none">
            <a:spAutoFit/>
          </a:bodyPr>
          <a:lstStyle/>
          <a:p>
            <a:pPr algn="ctr"/>
            <a:r>
              <a:rPr lang="hu-HU" sz="2000" b="1" u="sng" dirty="0">
                <a:latin typeface="Arial" panose="020B0604020202020204" pitchFamily="34" charset="0"/>
                <a:cs typeface="Arial" panose="020B0604020202020204" pitchFamily="34" charset="0"/>
              </a:rPr>
              <a:t>Irat alapján történő véleményezés</a:t>
            </a:r>
          </a:p>
        </p:txBody>
      </p:sp>
      <p:sp>
        <p:nvSpPr>
          <p:cNvPr id="5" name="Téglalap 4"/>
          <p:cNvSpPr/>
          <p:nvPr/>
        </p:nvSpPr>
        <p:spPr>
          <a:xfrm>
            <a:off x="292932" y="4821873"/>
            <a:ext cx="2662908" cy="461665"/>
          </a:xfrm>
          <a:prstGeom prst="rect">
            <a:avLst/>
          </a:prstGeom>
        </p:spPr>
        <p:txBody>
          <a:bodyPr wrap="none">
            <a:spAutoFit/>
          </a:bodyPr>
          <a:lstStyle/>
          <a:p>
            <a:pPr algn="ctr"/>
            <a:r>
              <a:rPr lang="hu-HU" sz="2000" b="1" u="sng" dirty="0">
                <a:latin typeface="Arial" panose="020B0604020202020204" pitchFamily="34" charset="0"/>
                <a:cs typeface="Arial" panose="020B0604020202020204" pitchFamily="34" charset="0"/>
              </a:rPr>
              <a:t>Személyes</a:t>
            </a:r>
            <a:r>
              <a:rPr lang="hu-HU" sz="2400" b="1" u="sng" dirty="0">
                <a:latin typeface="Arial" panose="020B0604020202020204" pitchFamily="34" charset="0"/>
                <a:cs typeface="Arial" panose="020B0604020202020204" pitchFamily="34" charset="0"/>
              </a:rPr>
              <a:t> </a:t>
            </a:r>
            <a:r>
              <a:rPr lang="hu-HU" sz="2000" b="1" u="sng" dirty="0">
                <a:latin typeface="Arial" panose="020B0604020202020204" pitchFamily="34" charset="0"/>
                <a:cs typeface="Arial" panose="020B0604020202020204" pitchFamily="34" charset="0"/>
              </a:rPr>
              <a:t>vizsgálat</a:t>
            </a:r>
            <a:endParaRPr lang="hu-HU" sz="2400" b="1" u="sng" dirty="0">
              <a:latin typeface="Arial" panose="020B0604020202020204" pitchFamily="34" charset="0"/>
              <a:cs typeface="Arial" panose="020B0604020202020204" pitchFamily="34" charset="0"/>
            </a:endParaRPr>
          </a:p>
        </p:txBody>
      </p:sp>
      <p:pic>
        <p:nvPicPr>
          <p:cNvPr id="7" name="Kép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927" y="5377999"/>
            <a:ext cx="1177092" cy="1177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1341" y="5438371"/>
            <a:ext cx="1075102" cy="1075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Balra-felfelé nyíl 8"/>
          <p:cNvSpPr/>
          <p:nvPr/>
        </p:nvSpPr>
        <p:spPr>
          <a:xfrm rot="13457563">
            <a:off x="3254501" y="4098042"/>
            <a:ext cx="1368152" cy="1368152"/>
          </a:xfrm>
          <a:prstGeom prst="leftUp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73541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229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0BB8ADA4-D1B8-490D-870B-BC193B0F4288}" type="datetime1">
              <a:rPr lang="hu-HU" altLang="hu-HU" sz="750">
                <a:solidFill>
                  <a:srgbClr val="FFFFFF"/>
                </a:solidFill>
                <a:latin typeface="Arial" panose="020B0604020202020204" pitchFamily="34" charset="0"/>
              </a:rPr>
              <a:pPr>
                <a:spcBef>
                  <a:spcPct val="0"/>
                </a:spcBef>
                <a:buFontTx/>
                <a:buNone/>
              </a:pPr>
              <a:t>2020. 09. 12.</a:t>
            </a:fld>
            <a:endParaRPr lang="hu-HU" altLang="hu-HU" sz="750">
              <a:solidFill>
                <a:srgbClr val="FFFFFF"/>
              </a:solidFill>
              <a:latin typeface="Arial" panose="020B0604020202020204" pitchFamily="34" charset="0"/>
            </a:endParaRPr>
          </a:p>
        </p:txBody>
      </p:sp>
      <p:sp>
        <p:nvSpPr>
          <p:cNvPr id="12291" name="Text Box 4"/>
          <p:cNvSpPr txBox="1">
            <a:spLocks noChangeArrowheads="1"/>
          </p:cNvSpPr>
          <p:nvPr/>
        </p:nvSpPr>
        <p:spPr bwMode="auto">
          <a:xfrm>
            <a:off x="221456" y="1252009"/>
            <a:ext cx="9462294"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401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401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401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401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401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4013" algn="l"/>
              </a:tabLst>
              <a:defRPr sz="2000">
                <a:solidFill>
                  <a:schemeClr val="tx1"/>
                </a:solidFill>
                <a:latin typeface="Calibri" panose="020F0502020204030204" pitchFamily="34" charset="0"/>
              </a:defRPr>
            </a:lvl9pPr>
          </a:lstStyle>
          <a:p>
            <a:pPr eaLnBrk="1" hangingPunct="1">
              <a:spcBef>
                <a:spcPct val="50000"/>
              </a:spcBef>
              <a:buFontTx/>
              <a:buNone/>
            </a:pPr>
            <a:endParaRPr lang="hu-HU" altLang="hu-HU" sz="2100" dirty="0" smtClean="0">
              <a:latin typeface="Arial" panose="020B0604020202020204" pitchFamily="34" charset="0"/>
            </a:endParaRPr>
          </a:p>
          <a:p>
            <a:pPr eaLnBrk="1" hangingPunct="1">
              <a:spcBef>
                <a:spcPct val="50000"/>
              </a:spcBef>
              <a:buFontTx/>
              <a:buNone/>
            </a:pPr>
            <a:r>
              <a:rPr lang="hu-HU" altLang="hu-HU" sz="2100" dirty="0" smtClean="0">
                <a:latin typeface="Arial" panose="020B0604020202020204" pitchFamily="34" charset="0"/>
              </a:rPr>
              <a:t>A </a:t>
            </a:r>
            <a:r>
              <a:rPr lang="hu-HU" altLang="hu-HU" sz="2100" dirty="0">
                <a:latin typeface="Arial" panose="020B0604020202020204" pitchFamily="34" charset="0"/>
              </a:rPr>
              <a:t>jogszabály minimum 4 személyben határozta meg a bizottság létszámát</a:t>
            </a:r>
          </a:p>
          <a:p>
            <a:pPr eaLnBrk="1" hangingPunct="1">
              <a:spcBef>
                <a:spcPct val="50000"/>
              </a:spcBef>
              <a:buClr>
                <a:srgbClr val="CC6600"/>
              </a:buClr>
              <a:buFont typeface="Wingdings" panose="05000000000000000000" pitchFamily="2" charset="2"/>
              <a:buChar char="Ø"/>
            </a:pPr>
            <a:r>
              <a:rPr lang="hu-HU" altLang="hu-HU" sz="2100" dirty="0">
                <a:latin typeface="Arial" panose="020B0604020202020204" pitchFamily="34" charset="0"/>
              </a:rPr>
              <a:t> Legalább két orvos-szakértő (előadó szakértő </a:t>
            </a:r>
            <a:r>
              <a:rPr lang="hu-HU" altLang="hu-HU" sz="2100" dirty="0" smtClean="0">
                <a:latin typeface="Arial" panose="020B0604020202020204" pitchFamily="34" charset="0"/>
              </a:rPr>
              <a:t>és </a:t>
            </a:r>
            <a:r>
              <a:rPr lang="hu-HU" altLang="hu-HU" sz="2100" dirty="0">
                <a:latin typeface="Arial" panose="020B0604020202020204" pitchFamily="34" charset="0"/>
              </a:rPr>
              <a:t>elnök)</a:t>
            </a:r>
          </a:p>
          <a:p>
            <a:pPr eaLnBrk="1" hangingPunct="1">
              <a:spcBef>
                <a:spcPct val="50000"/>
              </a:spcBef>
              <a:buClr>
                <a:srgbClr val="CC6600"/>
              </a:buClr>
              <a:buFont typeface="Wingdings" panose="05000000000000000000" pitchFamily="2" charset="2"/>
              <a:buChar char="Ø"/>
            </a:pPr>
            <a:r>
              <a:rPr lang="hu-HU" altLang="hu-HU" sz="2100" dirty="0">
                <a:latin typeface="Arial" panose="020B0604020202020204" pitchFamily="34" charset="0"/>
              </a:rPr>
              <a:t> Legalább egy foglalkozási-rehabilitációs szakértő</a:t>
            </a:r>
          </a:p>
          <a:p>
            <a:pPr eaLnBrk="1" hangingPunct="1">
              <a:spcBef>
                <a:spcPct val="50000"/>
              </a:spcBef>
              <a:buClr>
                <a:srgbClr val="CC6600"/>
              </a:buClr>
              <a:buFont typeface="Wingdings" panose="05000000000000000000" pitchFamily="2" charset="2"/>
              <a:buChar char="Ø"/>
            </a:pPr>
            <a:r>
              <a:rPr lang="hu-HU" altLang="hu-HU" sz="2100" dirty="0">
                <a:latin typeface="Arial" panose="020B0604020202020204" pitchFamily="34" charset="0"/>
              </a:rPr>
              <a:t> Legalább egy szociális szakértő</a:t>
            </a:r>
          </a:p>
        </p:txBody>
      </p:sp>
      <p:sp>
        <p:nvSpPr>
          <p:cNvPr id="12292" name="Text Box 4"/>
          <p:cNvSpPr txBox="1">
            <a:spLocks noChangeArrowheads="1"/>
          </p:cNvSpPr>
          <p:nvPr/>
        </p:nvSpPr>
        <p:spPr bwMode="auto">
          <a:xfrm>
            <a:off x="1805360" y="5892582"/>
            <a:ext cx="5238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hu-HU" altLang="hu-HU" sz="1800" b="1" i="1" dirty="0">
                <a:latin typeface="Arial" panose="020B0604020202020204" pitchFamily="34" charset="0"/>
              </a:rPr>
              <a:t>Komplex bizottság elnöke csak közszolgálati jogviszonyban álló </a:t>
            </a:r>
            <a:r>
              <a:rPr lang="hu-HU" altLang="hu-HU" sz="1800" b="1" i="1" dirty="0" smtClean="0">
                <a:latin typeface="Arial" panose="020B0604020202020204" pitchFamily="34" charset="0"/>
              </a:rPr>
              <a:t>orvosszakértő </a:t>
            </a:r>
            <a:r>
              <a:rPr lang="hu-HU" altLang="hu-HU" sz="1800" b="1" i="1" dirty="0">
                <a:latin typeface="Arial" panose="020B0604020202020204" pitchFamily="34" charset="0"/>
              </a:rPr>
              <a:t>lehet.</a:t>
            </a:r>
          </a:p>
        </p:txBody>
      </p:sp>
      <p:pic>
        <p:nvPicPr>
          <p:cNvPr id="2" name="Kép 1"/>
          <p:cNvPicPr>
            <a:picLocks noChangeAspect="1"/>
          </p:cNvPicPr>
          <p:nvPr/>
        </p:nvPicPr>
        <p:blipFill>
          <a:blip r:embed="rId4"/>
          <a:stretch>
            <a:fillRect/>
          </a:stretch>
        </p:blipFill>
        <p:spPr>
          <a:xfrm>
            <a:off x="3092587" y="3937051"/>
            <a:ext cx="2664296" cy="1772968"/>
          </a:xfrm>
          <a:prstGeom prst="rect">
            <a:avLst/>
          </a:prstGeom>
        </p:spPr>
      </p:pic>
      <p:sp>
        <p:nvSpPr>
          <p:cNvPr id="3" name="Téglalap 2"/>
          <p:cNvSpPr/>
          <p:nvPr/>
        </p:nvSpPr>
        <p:spPr>
          <a:xfrm>
            <a:off x="2138735" y="206620"/>
            <a:ext cx="4572000" cy="954107"/>
          </a:xfrm>
          <a:prstGeom prst="rect">
            <a:avLst/>
          </a:prstGeom>
        </p:spPr>
        <p:txBody>
          <a:bodyPr>
            <a:spAutoFit/>
          </a:bodyPr>
          <a:lstStyle/>
          <a:p>
            <a:pPr algn="ctr"/>
            <a:r>
              <a:rPr lang="hu-HU" altLang="hu-HU" sz="2800" b="1" dirty="0">
                <a:latin typeface="Arial" panose="020B0604020202020204" pitchFamily="34" charset="0"/>
              </a:rPr>
              <a:t> </a:t>
            </a:r>
            <a:r>
              <a:rPr lang="hu-HU" altLang="hu-HU" sz="2800" b="1" dirty="0">
                <a:solidFill>
                  <a:schemeClr val="bg1"/>
                </a:solidFill>
                <a:latin typeface="Arial" panose="020B0604020202020204" pitchFamily="34" charset="0"/>
              </a:rPr>
              <a:t>A KOMPLEX BIZOTTSÁG ÖSSZETÉTELE</a:t>
            </a:r>
            <a:endParaRPr lang="hu-HU" sz="2800" dirty="0"/>
          </a:p>
        </p:txBody>
      </p:sp>
    </p:spTree>
    <p:extLst>
      <p:ext uri="{BB962C8B-B14F-4D97-AF65-F5344CB8AC3E}">
        <p14:creationId xmlns:p14="http://schemas.microsoft.com/office/powerpoint/2010/main" val="212125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3" name="Csoportba foglalás 2"/>
          <p:cNvGrpSpPr/>
          <p:nvPr/>
        </p:nvGrpSpPr>
        <p:grpSpPr>
          <a:xfrm rot="5400000">
            <a:off x="1155853" y="1291621"/>
            <a:ext cx="4836409" cy="5333605"/>
            <a:chOff x="538556" y="349622"/>
            <a:chExt cx="10393907" cy="3674859"/>
          </a:xfrm>
        </p:grpSpPr>
        <p:sp>
          <p:nvSpPr>
            <p:cNvPr id="4" name="Szabadkézi sokszög 3"/>
            <p:cNvSpPr/>
            <p:nvPr/>
          </p:nvSpPr>
          <p:spPr>
            <a:xfrm>
              <a:off x="538556" y="349624"/>
              <a:ext cx="2576793" cy="3674856"/>
            </a:xfrm>
            <a:custGeom>
              <a:avLst/>
              <a:gdLst>
                <a:gd name="connsiteX0" fmla="*/ 0 w 2977394"/>
                <a:gd name="connsiteY0" fmla="*/ 0 h 1190957"/>
                <a:gd name="connsiteX1" fmla="*/ 2381916 w 2977394"/>
                <a:gd name="connsiteY1" fmla="*/ 0 h 1190957"/>
                <a:gd name="connsiteX2" fmla="*/ 2977394 w 2977394"/>
                <a:gd name="connsiteY2" fmla="*/ 595479 h 1190957"/>
                <a:gd name="connsiteX3" fmla="*/ 2381916 w 2977394"/>
                <a:gd name="connsiteY3" fmla="*/ 1190957 h 1190957"/>
                <a:gd name="connsiteX4" fmla="*/ 0 w 2977394"/>
                <a:gd name="connsiteY4" fmla="*/ 1190957 h 1190957"/>
                <a:gd name="connsiteX5" fmla="*/ 595479 w 2977394"/>
                <a:gd name="connsiteY5" fmla="*/ 595479 h 1190957"/>
                <a:gd name="connsiteX6" fmla="*/ 0 w 2977394"/>
                <a:gd name="connsiteY6" fmla="*/ 0 h 11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7394" h="1190957">
                  <a:moveTo>
                    <a:pt x="0" y="0"/>
                  </a:moveTo>
                  <a:lnTo>
                    <a:pt x="2381916" y="0"/>
                  </a:lnTo>
                  <a:lnTo>
                    <a:pt x="2977394" y="595479"/>
                  </a:lnTo>
                  <a:lnTo>
                    <a:pt x="2381916" y="1190957"/>
                  </a:lnTo>
                  <a:lnTo>
                    <a:pt x="0" y="1190957"/>
                  </a:lnTo>
                  <a:lnTo>
                    <a:pt x="595479" y="595479"/>
                  </a:lnTo>
                  <a:lnTo>
                    <a:pt x="0" y="0"/>
                  </a:lnTo>
                  <a:close/>
                </a:path>
              </a:pathLst>
            </a:cu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270" wrap="square" lIns="503617" tIns="19003" rIns="465611" bIns="19003" numCol="1" spcCol="1270" anchor="ctr" anchorCtr="0">
              <a:noAutofit/>
            </a:bodyPr>
            <a:lstStyle/>
            <a:p>
              <a:pPr algn="ctr" defTabSz="901700">
                <a:lnSpc>
                  <a:spcPct val="90000"/>
                </a:lnSpc>
                <a:spcAft>
                  <a:spcPct val="35000"/>
                </a:spcAft>
              </a:pPr>
              <a:r>
                <a:rPr lang="hu-HU" sz="2000" b="1" dirty="0" smtClean="0">
                  <a:solidFill>
                    <a:schemeClr val="tx1"/>
                  </a:solidFill>
                  <a:latin typeface="Arial" panose="020B0604020202020204" pitchFamily="34" charset="0"/>
                  <a:cs typeface="Arial" panose="020B0604020202020204" pitchFamily="34" charset="0"/>
                </a:rPr>
                <a:t>Orvosszakértő</a:t>
              </a:r>
              <a:endParaRPr lang="hu-HU" sz="2000" b="1" dirty="0">
                <a:solidFill>
                  <a:schemeClr val="tx1"/>
                </a:solidFill>
                <a:latin typeface="Arial" panose="020B0604020202020204" pitchFamily="34" charset="0"/>
                <a:cs typeface="Arial" panose="020B0604020202020204" pitchFamily="34" charset="0"/>
              </a:endParaRPr>
            </a:p>
          </p:txBody>
        </p:sp>
        <p:sp>
          <p:nvSpPr>
            <p:cNvPr id="5" name="Szabadkézi sokszög 4"/>
            <p:cNvSpPr/>
            <p:nvPr/>
          </p:nvSpPr>
          <p:spPr>
            <a:xfrm>
              <a:off x="3034669" y="349623"/>
              <a:ext cx="2595280" cy="3674858"/>
            </a:xfrm>
            <a:custGeom>
              <a:avLst/>
              <a:gdLst>
                <a:gd name="connsiteX0" fmla="*/ 0 w 2977394"/>
                <a:gd name="connsiteY0" fmla="*/ 0 h 1190957"/>
                <a:gd name="connsiteX1" fmla="*/ 2381916 w 2977394"/>
                <a:gd name="connsiteY1" fmla="*/ 0 h 1190957"/>
                <a:gd name="connsiteX2" fmla="*/ 2977394 w 2977394"/>
                <a:gd name="connsiteY2" fmla="*/ 595479 h 1190957"/>
                <a:gd name="connsiteX3" fmla="*/ 2381916 w 2977394"/>
                <a:gd name="connsiteY3" fmla="*/ 1190957 h 1190957"/>
                <a:gd name="connsiteX4" fmla="*/ 0 w 2977394"/>
                <a:gd name="connsiteY4" fmla="*/ 1190957 h 1190957"/>
                <a:gd name="connsiteX5" fmla="*/ 595479 w 2977394"/>
                <a:gd name="connsiteY5" fmla="*/ 595479 h 1190957"/>
                <a:gd name="connsiteX6" fmla="*/ 0 w 2977394"/>
                <a:gd name="connsiteY6" fmla="*/ 0 h 11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7394" h="1190957">
                  <a:moveTo>
                    <a:pt x="0" y="0"/>
                  </a:moveTo>
                  <a:lnTo>
                    <a:pt x="2381916" y="0"/>
                  </a:lnTo>
                  <a:lnTo>
                    <a:pt x="2977394" y="595479"/>
                  </a:lnTo>
                  <a:lnTo>
                    <a:pt x="2381916" y="1190957"/>
                  </a:lnTo>
                  <a:lnTo>
                    <a:pt x="0" y="1190957"/>
                  </a:lnTo>
                  <a:lnTo>
                    <a:pt x="595479" y="59547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vert270" wrap="square" lIns="503617" tIns="19003" rIns="465611" bIns="19003" numCol="1" spcCol="1270" anchor="ctr" anchorCtr="0">
              <a:noAutofit/>
            </a:bodyPr>
            <a:lstStyle/>
            <a:p>
              <a:pPr algn="ctr" defTabSz="633413">
                <a:lnSpc>
                  <a:spcPct val="90000"/>
                </a:lnSpc>
                <a:spcAft>
                  <a:spcPct val="35000"/>
                </a:spcAft>
              </a:pPr>
              <a:r>
                <a:rPr lang="hu-HU" sz="2000" b="1" dirty="0" smtClean="0">
                  <a:solidFill>
                    <a:schemeClr val="tx1"/>
                  </a:solidFill>
                  <a:latin typeface="Arial" panose="020B0604020202020204" pitchFamily="34" charset="0"/>
                  <a:cs typeface="Arial" panose="020B0604020202020204" pitchFamily="34" charset="0"/>
                </a:rPr>
                <a:t>Foglalkozási rehabilitációs </a:t>
              </a:r>
              <a:r>
                <a:rPr lang="hu-HU" sz="2000" b="1" dirty="0">
                  <a:solidFill>
                    <a:schemeClr val="tx1"/>
                  </a:solidFill>
                  <a:latin typeface="Arial" panose="020B0604020202020204" pitchFamily="34" charset="0"/>
                  <a:cs typeface="Arial" panose="020B0604020202020204" pitchFamily="34" charset="0"/>
                </a:rPr>
                <a:t>szakértő</a:t>
              </a:r>
            </a:p>
          </p:txBody>
        </p:sp>
        <p:sp>
          <p:nvSpPr>
            <p:cNvPr id="6" name="Szabadkézi sokszög 5"/>
            <p:cNvSpPr/>
            <p:nvPr/>
          </p:nvSpPr>
          <p:spPr>
            <a:xfrm>
              <a:off x="5593978" y="349622"/>
              <a:ext cx="2514599" cy="3674856"/>
            </a:xfrm>
            <a:custGeom>
              <a:avLst/>
              <a:gdLst>
                <a:gd name="connsiteX0" fmla="*/ 0 w 2977394"/>
                <a:gd name="connsiteY0" fmla="*/ 0 h 1190957"/>
                <a:gd name="connsiteX1" fmla="*/ 2381916 w 2977394"/>
                <a:gd name="connsiteY1" fmla="*/ 0 h 1190957"/>
                <a:gd name="connsiteX2" fmla="*/ 2977394 w 2977394"/>
                <a:gd name="connsiteY2" fmla="*/ 595479 h 1190957"/>
                <a:gd name="connsiteX3" fmla="*/ 2381916 w 2977394"/>
                <a:gd name="connsiteY3" fmla="*/ 1190957 h 1190957"/>
                <a:gd name="connsiteX4" fmla="*/ 0 w 2977394"/>
                <a:gd name="connsiteY4" fmla="*/ 1190957 h 1190957"/>
                <a:gd name="connsiteX5" fmla="*/ 595479 w 2977394"/>
                <a:gd name="connsiteY5" fmla="*/ 595479 h 1190957"/>
                <a:gd name="connsiteX6" fmla="*/ 0 w 2977394"/>
                <a:gd name="connsiteY6" fmla="*/ 0 h 11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7394" h="1190957">
                  <a:moveTo>
                    <a:pt x="0" y="0"/>
                  </a:moveTo>
                  <a:lnTo>
                    <a:pt x="2381916" y="0"/>
                  </a:lnTo>
                  <a:lnTo>
                    <a:pt x="2977394" y="595479"/>
                  </a:lnTo>
                  <a:lnTo>
                    <a:pt x="2381916" y="1190957"/>
                  </a:lnTo>
                  <a:lnTo>
                    <a:pt x="0" y="1190957"/>
                  </a:lnTo>
                  <a:lnTo>
                    <a:pt x="595479" y="595479"/>
                  </a:lnTo>
                  <a:lnTo>
                    <a:pt x="0" y="0"/>
                  </a:lnTo>
                  <a:close/>
                </a:path>
              </a:pathLst>
            </a:custGeom>
            <a:solidFill>
              <a:schemeClr val="bg1">
                <a:lumMod val="5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vert270" wrap="square" lIns="503617" tIns="19003" rIns="465611" bIns="19003" numCol="1" spcCol="1270" anchor="ctr" anchorCtr="0">
              <a:noAutofit/>
            </a:bodyPr>
            <a:lstStyle/>
            <a:p>
              <a:pPr algn="ctr" defTabSz="633413">
                <a:lnSpc>
                  <a:spcPct val="90000"/>
                </a:lnSpc>
                <a:spcAft>
                  <a:spcPct val="35000"/>
                </a:spcAft>
              </a:pPr>
              <a:r>
                <a:rPr lang="hu-HU" sz="2000" b="1" dirty="0">
                  <a:solidFill>
                    <a:schemeClr val="tx1"/>
                  </a:solidFill>
                  <a:latin typeface="Arial" panose="020B0604020202020204" pitchFamily="34" charset="0"/>
                  <a:cs typeface="Arial" panose="020B0604020202020204" pitchFamily="34" charset="0"/>
                </a:rPr>
                <a:t>Szociális szakértő</a:t>
              </a:r>
            </a:p>
          </p:txBody>
        </p:sp>
        <p:sp>
          <p:nvSpPr>
            <p:cNvPr id="7" name="Szabadkézi sokszög 6"/>
            <p:cNvSpPr/>
            <p:nvPr/>
          </p:nvSpPr>
          <p:spPr>
            <a:xfrm>
              <a:off x="8108577" y="349623"/>
              <a:ext cx="2823886" cy="3674855"/>
            </a:xfrm>
            <a:custGeom>
              <a:avLst/>
              <a:gdLst>
                <a:gd name="connsiteX0" fmla="*/ 0 w 2977394"/>
                <a:gd name="connsiteY0" fmla="*/ 0 h 1190957"/>
                <a:gd name="connsiteX1" fmla="*/ 2381916 w 2977394"/>
                <a:gd name="connsiteY1" fmla="*/ 0 h 1190957"/>
                <a:gd name="connsiteX2" fmla="*/ 2977394 w 2977394"/>
                <a:gd name="connsiteY2" fmla="*/ 595479 h 1190957"/>
                <a:gd name="connsiteX3" fmla="*/ 2381916 w 2977394"/>
                <a:gd name="connsiteY3" fmla="*/ 1190957 h 1190957"/>
                <a:gd name="connsiteX4" fmla="*/ 0 w 2977394"/>
                <a:gd name="connsiteY4" fmla="*/ 1190957 h 1190957"/>
                <a:gd name="connsiteX5" fmla="*/ 595479 w 2977394"/>
                <a:gd name="connsiteY5" fmla="*/ 595479 h 1190957"/>
                <a:gd name="connsiteX6" fmla="*/ 0 w 2977394"/>
                <a:gd name="connsiteY6" fmla="*/ 0 h 11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7394" h="1190957">
                  <a:moveTo>
                    <a:pt x="0" y="0"/>
                  </a:moveTo>
                  <a:lnTo>
                    <a:pt x="2381916" y="0"/>
                  </a:lnTo>
                  <a:lnTo>
                    <a:pt x="2977394" y="595479"/>
                  </a:lnTo>
                  <a:lnTo>
                    <a:pt x="2381916" y="1190957"/>
                  </a:lnTo>
                  <a:lnTo>
                    <a:pt x="0" y="1190957"/>
                  </a:lnTo>
                  <a:lnTo>
                    <a:pt x="595479" y="59547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vert270" wrap="square" lIns="503617" tIns="19003" rIns="465611" bIns="19003" numCol="1" spcCol="1270" anchor="ctr" anchorCtr="0">
              <a:noAutofit/>
            </a:bodyPr>
            <a:lstStyle/>
            <a:p>
              <a:pPr algn="ctr" defTabSz="633413">
                <a:lnSpc>
                  <a:spcPct val="90000"/>
                </a:lnSpc>
                <a:spcAft>
                  <a:spcPct val="35000"/>
                </a:spcAft>
              </a:pPr>
              <a:r>
                <a:rPr lang="hu-HU" sz="2400" b="1" dirty="0">
                  <a:solidFill>
                    <a:schemeClr val="accent4">
                      <a:lumMod val="60000"/>
                      <a:lumOff val="40000"/>
                    </a:schemeClr>
                  </a:solidFill>
                  <a:latin typeface="Arial" panose="020B0604020202020204" pitchFamily="34" charset="0"/>
                  <a:cs typeface="Arial" panose="020B0604020202020204" pitchFamily="34" charset="0"/>
                </a:rPr>
                <a:t>Komplex bizottsági döntés</a:t>
              </a:r>
            </a:p>
          </p:txBody>
        </p:sp>
      </p:grpSp>
      <p:sp>
        <p:nvSpPr>
          <p:cNvPr id="2" name="Téglalap 1"/>
          <p:cNvSpPr/>
          <p:nvPr/>
        </p:nvSpPr>
        <p:spPr>
          <a:xfrm>
            <a:off x="551058" y="370146"/>
            <a:ext cx="8153400" cy="523220"/>
          </a:xfrm>
          <a:prstGeom prst="rect">
            <a:avLst/>
          </a:prstGeom>
        </p:spPr>
        <p:txBody>
          <a:bodyPr wrap="square">
            <a:spAutoFit/>
          </a:bodyPr>
          <a:lstStyle/>
          <a:p>
            <a:pPr algn="ctr"/>
            <a:r>
              <a:rPr lang="hu-HU" altLang="hu-HU" sz="2800" b="1" dirty="0">
                <a:latin typeface="Arial" panose="020B0604020202020204" pitchFamily="34" charset="0"/>
              </a:rPr>
              <a:t> </a:t>
            </a:r>
            <a:r>
              <a:rPr lang="hu-HU" altLang="hu-HU" sz="2800" b="1" dirty="0">
                <a:solidFill>
                  <a:schemeClr val="bg1"/>
                </a:solidFill>
                <a:latin typeface="Arial" panose="020B0604020202020204" pitchFamily="34" charset="0"/>
              </a:rPr>
              <a:t>A KOMPLEX </a:t>
            </a:r>
            <a:r>
              <a:rPr lang="hu-HU" altLang="hu-HU" sz="2800" b="1" dirty="0" smtClean="0">
                <a:solidFill>
                  <a:schemeClr val="bg1"/>
                </a:solidFill>
                <a:latin typeface="Arial" panose="020B0604020202020204" pitchFamily="34" charset="0"/>
              </a:rPr>
              <a:t>MINŐSÍTÉS FOLYAMATA</a:t>
            </a:r>
            <a:endParaRPr lang="hu-HU" sz="2800" dirty="0"/>
          </a:p>
        </p:txBody>
      </p:sp>
      <p:sp>
        <p:nvSpPr>
          <p:cNvPr id="8" name="Téglalap 7"/>
          <p:cNvSpPr/>
          <p:nvPr/>
        </p:nvSpPr>
        <p:spPr>
          <a:xfrm>
            <a:off x="6993732" y="2615293"/>
            <a:ext cx="1821656" cy="2554545"/>
          </a:xfrm>
          <a:prstGeom prst="rect">
            <a:avLst/>
          </a:prstGeom>
          <a:ln>
            <a:solidFill>
              <a:schemeClr val="accent1"/>
            </a:solidFill>
          </a:ln>
        </p:spPr>
        <p:txBody>
          <a:bodyPr wrap="square">
            <a:spAutoFit/>
          </a:bodyPr>
          <a:lstStyle/>
          <a:p>
            <a:r>
              <a:rPr lang="hu-HU" sz="2000" b="1" dirty="0">
                <a:latin typeface="Arial" panose="020B0604020202020204" pitchFamily="34" charset="0"/>
                <a:cs typeface="Arial" panose="020B0604020202020204" pitchFamily="34" charset="0"/>
              </a:rPr>
              <a:t>7/2012. (II. 14.) NEFMI rendelet</a:t>
            </a:r>
            <a:br>
              <a:rPr lang="hu-HU" sz="2000" b="1" dirty="0">
                <a:latin typeface="Arial" panose="020B0604020202020204" pitchFamily="34" charset="0"/>
                <a:cs typeface="Arial" panose="020B0604020202020204" pitchFamily="34" charset="0"/>
              </a:rPr>
            </a:br>
            <a:r>
              <a:rPr lang="hu-HU" sz="2000" b="1" dirty="0">
                <a:latin typeface="Arial" panose="020B0604020202020204" pitchFamily="34" charset="0"/>
                <a:cs typeface="Arial" panose="020B0604020202020204" pitchFamily="34" charset="0"/>
              </a:rPr>
              <a:t>a komplex minősítésre vonatkozó részletes </a:t>
            </a:r>
            <a:r>
              <a:rPr lang="hu-HU" sz="2000" b="1" dirty="0" smtClean="0">
                <a:latin typeface="Arial" panose="020B0604020202020204" pitchFamily="34" charset="0"/>
                <a:cs typeface="Arial" panose="020B0604020202020204" pitchFamily="34" charset="0"/>
              </a:rPr>
              <a:t>szabályokról</a:t>
            </a:r>
            <a:endParaRPr lang="hu-HU" sz="2000" dirty="0">
              <a:latin typeface="Arial" panose="020B0604020202020204" pitchFamily="34" charset="0"/>
              <a:cs typeface="Arial" panose="020B0604020202020204" pitchFamily="34" charset="0"/>
            </a:endParaRPr>
          </a:p>
        </p:txBody>
      </p:sp>
      <p:sp>
        <p:nvSpPr>
          <p:cNvPr id="9" name="Téglalap 8"/>
          <p:cNvSpPr/>
          <p:nvPr/>
        </p:nvSpPr>
        <p:spPr>
          <a:xfrm>
            <a:off x="7104661" y="2245961"/>
            <a:ext cx="1599797" cy="369332"/>
          </a:xfrm>
          <a:prstGeom prst="rect">
            <a:avLst/>
          </a:prstGeom>
        </p:spPr>
        <p:txBody>
          <a:bodyPr wrap="none">
            <a:spAutoFit/>
          </a:bodyPr>
          <a:lstStyle/>
          <a:p>
            <a:r>
              <a:rPr lang="hu-HU" altLang="hu-HU" b="1" dirty="0" smtClean="0">
                <a:solidFill>
                  <a:srgbClr val="0070C0"/>
                </a:solidFill>
                <a:latin typeface="Arial" panose="020B0604020202020204" pitchFamily="34" charset="0"/>
              </a:rPr>
              <a:t>SZABÁLYOK</a:t>
            </a:r>
            <a:endParaRPr lang="hu-HU" dirty="0">
              <a:solidFill>
                <a:srgbClr val="0070C0"/>
              </a:solidFill>
            </a:endParaRPr>
          </a:p>
        </p:txBody>
      </p:sp>
    </p:spTree>
    <p:extLst>
      <p:ext uri="{BB962C8B-B14F-4D97-AF65-F5344CB8AC3E}">
        <p14:creationId xmlns:p14="http://schemas.microsoft.com/office/powerpoint/2010/main" val="2435254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70F802DC-3B76-4D3E-9B70-49E9186A6E20}" type="datetime1">
              <a:rPr lang="hu-HU" altLang="hu-HU" sz="750">
                <a:solidFill>
                  <a:srgbClr val="FFFFFF"/>
                </a:solidFill>
                <a:latin typeface="Arial" panose="020B0604020202020204" pitchFamily="34" charset="0"/>
              </a:rPr>
              <a:pPr>
                <a:spcBef>
                  <a:spcPct val="0"/>
                </a:spcBef>
                <a:buFontTx/>
                <a:buNone/>
              </a:pPr>
              <a:t>2020. 09. 12.</a:t>
            </a:fld>
            <a:endParaRPr lang="hu-HU" altLang="hu-HU" sz="750">
              <a:solidFill>
                <a:srgbClr val="FFFFFF"/>
              </a:solidFill>
              <a:latin typeface="Arial" panose="020B0604020202020204" pitchFamily="34" charset="0"/>
            </a:endParaRPr>
          </a:p>
        </p:txBody>
      </p:sp>
      <p:sp>
        <p:nvSpPr>
          <p:cNvPr id="2" name="Téglalap 1"/>
          <p:cNvSpPr/>
          <p:nvPr/>
        </p:nvSpPr>
        <p:spPr>
          <a:xfrm>
            <a:off x="111919" y="1381584"/>
            <a:ext cx="8610600" cy="2668423"/>
          </a:xfrm>
          <a:prstGeom prst="rect">
            <a:avLst/>
          </a:prstGeom>
        </p:spPr>
        <p:txBody>
          <a:bodyPr wrap="square">
            <a:spAutoFit/>
          </a:bodyPr>
          <a:lstStyle/>
          <a:p>
            <a:pPr defTabSz="1244600">
              <a:lnSpc>
                <a:spcPct val="90000"/>
              </a:lnSpc>
              <a:spcBef>
                <a:spcPct val="0"/>
              </a:spcBef>
              <a:spcAft>
                <a:spcPct val="35000"/>
              </a:spcAft>
            </a:pPr>
            <a:r>
              <a:rPr lang="hu-HU" altLang="hu-HU" b="1" dirty="0">
                <a:latin typeface="Arial" panose="020B0604020202020204" pitchFamily="34" charset="0"/>
                <a:cs typeface="Arial" panose="020B0604020202020204" pitchFamily="34" charset="0"/>
              </a:rPr>
              <a:t>Orvosszakértői vélemény elemei</a:t>
            </a:r>
          </a:p>
          <a:p>
            <a:pPr marL="285750" lvl="0" indent="-285750" defTabSz="1244600">
              <a:lnSpc>
                <a:spcPct val="90000"/>
              </a:lnSpc>
              <a:spcBef>
                <a:spcPct val="0"/>
              </a:spcBef>
              <a:spcAft>
                <a:spcPct val="35000"/>
              </a:spcAft>
              <a:buFont typeface="Arial" panose="020B0604020202020204" pitchFamily="34" charset="0"/>
              <a:buChar char="•"/>
            </a:pPr>
            <a:r>
              <a:rPr lang="hu-HU" dirty="0" smtClean="0">
                <a:latin typeface="Arial" panose="020B0604020202020204" pitchFamily="34" charset="0"/>
                <a:cs typeface="Arial" panose="020B0604020202020204" pitchFamily="34" charset="0"/>
              </a:rPr>
              <a:t>Orvosszakértői </a:t>
            </a:r>
            <a:r>
              <a:rPr lang="hu-HU" dirty="0">
                <a:latin typeface="Arial" panose="020B0604020202020204" pitchFamily="34" charset="0"/>
                <a:cs typeface="Arial" panose="020B0604020202020204" pitchFamily="34" charset="0"/>
              </a:rPr>
              <a:t>megállapítások</a:t>
            </a:r>
          </a:p>
          <a:p>
            <a:pPr marL="285750" indent="-285750" defTabSz="1244600">
              <a:lnSpc>
                <a:spcPct val="90000"/>
              </a:lnSpc>
              <a:spcBef>
                <a:spcPct val="0"/>
              </a:spcBef>
              <a:spcAft>
                <a:spcPct val="35000"/>
              </a:spcAft>
              <a:buFont typeface="Arial" panose="020B0604020202020204" pitchFamily="34" charset="0"/>
              <a:buChar char="•"/>
            </a:pPr>
            <a:r>
              <a:rPr lang="hu-HU" altLang="hu-HU" dirty="0">
                <a:latin typeface="Arial" panose="020B0604020202020204" pitchFamily="34" charset="0"/>
                <a:cs typeface="Arial" panose="020B0604020202020204" pitchFamily="34" charset="0"/>
              </a:rPr>
              <a:t>Orvosi rehabilitációs </a:t>
            </a:r>
            <a:r>
              <a:rPr lang="hu-HU" altLang="hu-HU" dirty="0" smtClean="0">
                <a:latin typeface="Arial" panose="020B0604020202020204" pitchFamily="34" charset="0"/>
                <a:cs typeface="Arial" panose="020B0604020202020204" pitchFamily="34" charset="0"/>
              </a:rPr>
              <a:t>szükségletek</a:t>
            </a:r>
          </a:p>
          <a:p>
            <a:pPr marL="285750" indent="-285750" defTabSz="1244600">
              <a:lnSpc>
                <a:spcPct val="90000"/>
              </a:lnSpc>
              <a:spcBef>
                <a:spcPct val="0"/>
              </a:spcBef>
              <a:spcAft>
                <a:spcPct val="35000"/>
              </a:spcAft>
              <a:buFont typeface="Arial" panose="020B0604020202020204" pitchFamily="34" charset="0"/>
              <a:buChar char="•"/>
            </a:pPr>
            <a:r>
              <a:rPr lang="hu-HU" altLang="hu-HU" dirty="0" smtClean="0">
                <a:latin typeface="Arial" panose="020B0604020202020204" pitchFamily="34" charset="0"/>
                <a:cs typeface="Arial" panose="020B0604020202020204" pitchFamily="34" charset="0"/>
              </a:rPr>
              <a:t>Orvosi rehabilitációhoz szükséges időtartam</a:t>
            </a:r>
          </a:p>
          <a:p>
            <a:pPr marL="285750" indent="-285750" defTabSz="1244600">
              <a:lnSpc>
                <a:spcPct val="90000"/>
              </a:lnSpc>
              <a:spcBef>
                <a:spcPct val="0"/>
              </a:spcBef>
              <a:spcAft>
                <a:spcPct val="35000"/>
              </a:spcAft>
              <a:buFont typeface="Arial" panose="020B0604020202020204" pitchFamily="34" charset="0"/>
              <a:buChar char="•"/>
            </a:pPr>
            <a:r>
              <a:rPr lang="hu-HU" altLang="hu-HU" dirty="0" smtClean="0">
                <a:latin typeface="Arial" panose="020B0604020202020204" pitchFamily="34" charset="0"/>
                <a:cs typeface="Arial" panose="020B0604020202020204" pitchFamily="34" charset="0"/>
              </a:rPr>
              <a:t>Rehabilitáció szempontjából figyelembe veendő kizáró/korlátozó tényezők</a:t>
            </a:r>
            <a:endParaRPr lang="hu-HU" altLang="hu-HU" dirty="0">
              <a:latin typeface="Arial" panose="020B0604020202020204" pitchFamily="34" charset="0"/>
              <a:cs typeface="Arial" panose="020B0604020202020204" pitchFamily="34" charset="0"/>
            </a:endParaRPr>
          </a:p>
          <a:p>
            <a:pPr marL="285750" indent="-285750" defTabSz="1244600">
              <a:lnSpc>
                <a:spcPct val="90000"/>
              </a:lnSpc>
              <a:spcBef>
                <a:spcPct val="0"/>
              </a:spcBef>
              <a:spcAft>
                <a:spcPct val="35000"/>
              </a:spcAft>
              <a:buFont typeface="Arial" panose="020B0604020202020204" pitchFamily="34" charset="0"/>
              <a:buChar char="•"/>
            </a:pPr>
            <a:endParaRPr lang="hu-HU" altLang="hu-HU" b="1" dirty="0" smtClean="0">
              <a:latin typeface="Arial" panose="020B0604020202020204" pitchFamily="34" charset="0"/>
              <a:cs typeface="Arial" panose="020B0604020202020204" pitchFamily="34" charset="0"/>
            </a:endParaRPr>
          </a:p>
          <a:p>
            <a:pPr marL="285750" indent="-285750" defTabSz="1244600">
              <a:lnSpc>
                <a:spcPct val="90000"/>
              </a:lnSpc>
              <a:spcBef>
                <a:spcPct val="0"/>
              </a:spcBef>
              <a:spcAft>
                <a:spcPct val="35000"/>
              </a:spcAft>
              <a:buFont typeface="Arial" panose="020B0604020202020204" pitchFamily="34" charset="0"/>
              <a:buChar char="•"/>
            </a:pPr>
            <a:r>
              <a:rPr lang="hu-HU" altLang="hu-HU" b="1" dirty="0" smtClean="0">
                <a:latin typeface="Arial" panose="020B0604020202020204" pitchFamily="34" charset="0"/>
                <a:cs typeface="Arial" panose="020B0604020202020204" pitchFamily="34" charset="0"/>
              </a:rPr>
              <a:t>Szerv-</a:t>
            </a:r>
            <a:r>
              <a:rPr lang="hu-HU" altLang="hu-HU" b="1" dirty="0" err="1" smtClean="0">
                <a:latin typeface="Arial" panose="020B0604020202020204" pitchFamily="34" charset="0"/>
                <a:cs typeface="Arial" panose="020B0604020202020204" pitchFamily="34" charset="0"/>
              </a:rPr>
              <a:t>rendszerenkénti</a:t>
            </a:r>
            <a:r>
              <a:rPr lang="hu-HU" altLang="hu-HU" b="1" dirty="0" smtClean="0">
                <a:latin typeface="Arial" panose="020B0604020202020204" pitchFamily="34" charset="0"/>
                <a:cs typeface="Arial" panose="020B0604020202020204" pitchFamily="34" charset="0"/>
              </a:rPr>
              <a:t> </a:t>
            </a:r>
            <a:r>
              <a:rPr lang="hu-HU" altLang="hu-HU" b="1" dirty="0">
                <a:latin typeface="Arial" panose="020B0604020202020204" pitchFamily="34" charset="0"/>
                <a:cs typeface="Arial" panose="020B0604020202020204" pitchFamily="34" charset="0"/>
              </a:rPr>
              <a:t>károsodás </a:t>
            </a:r>
            <a:r>
              <a:rPr lang="hu-HU" altLang="hu-HU" dirty="0" smtClean="0">
                <a:latin typeface="Arial" panose="020B0604020202020204" pitchFamily="34" charset="0"/>
                <a:cs typeface="Arial" panose="020B0604020202020204" pitchFamily="34" charset="0"/>
              </a:rPr>
              <a:t>mértéke</a:t>
            </a:r>
            <a:r>
              <a:rPr lang="hu-HU" altLang="hu-HU" dirty="0">
                <a:latin typeface="Arial" panose="020B0604020202020204" pitchFamily="34" charset="0"/>
                <a:cs typeface="Arial" panose="020B0604020202020204" pitchFamily="34" charset="0"/>
              </a:rPr>
              <a:t>, </a:t>
            </a:r>
            <a:r>
              <a:rPr lang="hu-HU" altLang="hu-HU" dirty="0" smtClean="0">
                <a:latin typeface="Arial" panose="020B0604020202020204" pitchFamily="34" charset="0"/>
                <a:cs typeface="Arial" panose="020B0604020202020204" pitchFamily="34" charset="0"/>
              </a:rPr>
              <a:t>majd </a:t>
            </a:r>
            <a:r>
              <a:rPr lang="hu-HU" altLang="hu-HU" u="sng" dirty="0">
                <a:latin typeface="Arial" panose="020B0604020202020204" pitchFamily="34" charset="0"/>
                <a:cs typeface="Arial" panose="020B0604020202020204" pitchFamily="34" charset="0"/>
              </a:rPr>
              <a:t>ÖEK és EÁ mértékének </a:t>
            </a:r>
            <a:r>
              <a:rPr lang="hu-HU" altLang="hu-HU" u="sng" dirty="0" smtClean="0">
                <a:latin typeface="Arial" panose="020B0604020202020204" pitchFamily="34" charset="0"/>
                <a:cs typeface="Arial" panose="020B0604020202020204" pitchFamily="34" charset="0"/>
              </a:rPr>
              <a:t>(%) </a:t>
            </a:r>
            <a:r>
              <a:rPr lang="hu-HU" altLang="hu-HU" dirty="0" smtClean="0">
                <a:latin typeface="Arial" panose="020B0604020202020204" pitchFamily="34" charset="0"/>
                <a:cs typeface="Arial" panose="020B0604020202020204" pitchFamily="34" charset="0"/>
              </a:rPr>
              <a:t>meghatározása</a:t>
            </a:r>
            <a:endParaRPr lang="hu-HU" altLang="hu-HU" dirty="0" smtClean="0">
              <a:latin typeface="Arial" panose="020B0604020202020204" pitchFamily="34" charset="0"/>
              <a:cs typeface="Arial" panose="020B0604020202020204" pitchFamily="34" charset="0"/>
            </a:endParaRPr>
          </a:p>
        </p:txBody>
      </p:sp>
      <p:sp>
        <p:nvSpPr>
          <p:cNvPr id="15" name="Cím 1"/>
          <p:cNvSpPr txBox="1">
            <a:spLocks/>
          </p:cNvSpPr>
          <p:nvPr/>
        </p:nvSpPr>
        <p:spPr>
          <a:xfrm>
            <a:off x="672174" y="438448"/>
            <a:ext cx="7802959" cy="494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200" dirty="0" smtClean="0">
                <a:solidFill>
                  <a:schemeClr val="bg1"/>
                </a:solidFill>
                <a:latin typeface="Arial" panose="020B0604020202020204" pitchFamily="34" charset="0"/>
                <a:cs typeface="Arial" panose="020B0604020202020204" pitchFamily="34" charset="0"/>
              </a:rPr>
              <a:t>ORVOSSZAKÉRTŐI VIZSGÁLAT</a:t>
            </a:r>
            <a:endParaRPr lang="hu-HU" sz="3200" dirty="0">
              <a:solidFill>
                <a:schemeClr val="bg1"/>
              </a:solidFill>
              <a:latin typeface="Arial" panose="020B0604020202020204" pitchFamily="34" charset="0"/>
              <a:cs typeface="Arial" panose="020B0604020202020204"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2709386946"/>
              </p:ext>
            </p:extLst>
          </p:nvPr>
        </p:nvGraphicFramePr>
        <p:xfrm>
          <a:off x="1541859" y="4050007"/>
          <a:ext cx="5750719" cy="2194560"/>
        </p:xfrm>
        <a:graphic>
          <a:graphicData uri="http://schemas.openxmlformats.org/drawingml/2006/table">
            <a:tbl>
              <a:tblPr/>
              <a:tblGrid>
                <a:gridCol w="4683552">
                  <a:extLst>
                    <a:ext uri="{9D8B030D-6E8A-4147-A177-3AD203B41FA5}">
                      <a16:colId xmlns:a16="http://schemas.microsoft.com/office/drawing/2014/main" val="3908383658"/>
                    </a:ext>
                  </a:extLst>
                </a:gridCol>
                <a:gridCol w="1067167">
                  <a:extLst>
                    <a:ext uri="{9D8B030D-6E8A-4147-A177-3AD203B41FA5}">
                      <a16:colId xmlns:a16="http://schemas.microsoft.com/office/drawing/2014/main" val="1280959834"/>
                    </a:ext>
                  </a:extLst>
                </a:gridCol>
              </a:tblGrid>
              <a:tr h="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Nincs számottevő egészségkárosodás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2462260"/>
                  </a:ext>
                </a:extLst>
              </a:tr>
              <a:tr h="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 csekély mértékű</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4032808"/>
                  </a:ext>
                </a:extLst>
              </a:tr>
              <a:tr h="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 kismértékű</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10-24%</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175931"/>
                  </a:ext>
                </a:extLst>
              </a:tr>
              <a:tr h="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 közepes mértékű</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25-49%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0267245"/>
                  </a:ext>
                </a:extLst>
              </a:tr>
              <a:tr h="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 nagymértékű</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50-69%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3861453"/>
                  </a:ext>
                </a:extLst>
              </a:tr>
              <a:tr h="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 közel teljes mértékű</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70-99%</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0441795"/>
                  </a:ext>
                </a:extLst>
              </a:tr>
            </a:tbl>
          </a:graphicData>
        </a:graphic>
      </p:graphicFrame>
    </p:spTree>
    <p:extLst>
      <p:ext uri="{BB962C8B-B14F-4D97-AF65-F5344CB8AC3E}">
        <p14:creationId xmlns:p14="http://schemas.microsoft.com/office/powerpoint/2010/main" val="3777736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2183" name="Group 199"/>
          <p:cNvGraphicFramePr>
            <a:graphicFrameLocks noGrp="1"/>
          </p:cNvGraphicFramePr>
          <p:nvPr>
            <p:extLst>
              <p:ext uri="{D42A27DB-BD31-4B8C-83A1-F6EECF244321}">
                <p14:modId xmlns:p14="http://schemas.microsoft.com/office/powerpoint/2010/main" val="623189388"/>
              </p:ext>
            </p:extLst>
          </p:nvPr>
        </p:nvGraphicFramePr>
        <p:xfrm>
          <a:off x="1143001" y="1254951"/>
          <a:ext cx="6858503" cy="4471018"/>
        </p:xfrm>
        <a:graphic>
          <a:graphicData uri="http://schemas.openxmlformats.org/drawingml/2006/table">
            <a:tbl>
              <a:tblPr/>
              <a:tblGrid>
                <a:gridCol w="2004106">
                  <a:extLst>
                    <a:ext uri="{9D8B030D-6E8A-4147-A177-3AD203B41FA5}">
                      <a16:colId xmlns:a16="http://schemas.microsoft.com/office/drawing/2014/main" val="649833279"/>
                    </a:ext>
                  </a:extLst>
                </a:gridCol>
                <a:gridCol w="1625555">
                  <a:extLst>
                    <a:ext uri="{9D8B030D-6E8A-4147-A177-3AD203B41FA5}">
                      <a16:colId xmlns:a16="http://schemas.microsoft.com/office/drawing/2014/main" val="1288137994"/>
                    </a:ext>
                  </a:extLst>
                </a:gridCol>
                <a:gridCol w="1625555">
                  <a:extLst>
                    <a:ext uri="{9D8B030D-6E8A-4147-A177-3AD203B41FA5}">
                      <a16:colId xmlns:a16="http://schemas.microsoft.com/office/drawing/2014/main" val="20000"/>
                    </a:ext>
                  </a:extLst>
                </a:gridCol>
                <a:gridCol w="1603287">
                  <a:extLst>
                    <a:ext uri="{9D8B030D-6E8A-4147-A177-3AD203B41FA5}">
                      <a16:colId xmlns:a16="http://schemas.microsoft.com/office/drawing/2014/main" val="20001"/>
                    </a:ext>
                  </a:extLst>
                </a:gridCol>
              </a:tblGrid>
              <a:tr h="708200">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Egészségi állapot</a:t>
                      </a:r>
                      <a:endParaRPr kumimoji="0" lang="hu-HU" altLang="hu-HU"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hu-H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minősítési csoport</a:t>
                      </a:r>
                      <a:endParaRPr kumimoji="0" lang="hu-HU" altLang="hu-H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Munkaképesség csökkenés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Össz</a:t>
                      </a:r>
                      <a:r>
                        <a:rPr kumimoji="0" lang="hu-HU" altLang="hu-H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-szervezeti egészségkárosodás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794544">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30% </a:t>
                      </a: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alatti </a:t>
                      </a:r>
                      <a:r>
                        <a:rPr kumimoji="0" lang="hu-HU" altLang="hu-H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egészségi állapot</a:t>
                      </a:r>
                      <a:endParaRPr kumimoji="0" lang="hu-HU" altLang="hu-H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a:t>
                      </a:r>
                      <a:endPar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100 % </a:t>
                      </a:r>
                      <a:r>
                        <a:rPr kumimoji="0" lang="hu-HU" altLang="hu-HU" sz="1600" b="0" i="0" u="none" strike="noStrike" cap="none" normalizeH="0" baseline="0" dirty="0" err="1" smtClean="0">
                          <a:ln>
                            <a:noFill/>
                          </a:ln>
                          <a:solidFill>
                            <a:schemeClr val="bg1">
                              <a:lumMod val="50000"/>
                            </a:schemeClr>
                          </a:solidFill>
                          <a:effectLst/>
                          <a:latin typeface="Arial" panose="020B0604020202020204" pitchFamily="34" charset="0"/>
                          <a:cs typeface="Arial" panose="020B0604020202020204" pitchFamily="34" charset="0"/>
                        </a:rPr>
                        <a:t>mkcs</a:t>
                      </a: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I. és II. csoport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80% feletti ÖEK</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04091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31-50</a:t>
                      </a: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között</a:t>
                      </a:r>
                      <a:endParaRPr kumimoji="0" lang="hu-HU" altLang="hu-HU"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C1, C2</a:t>
                      </a:r>
                      <a:endPar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67% </a:t>
                      </a:r>
                      <a:r>
                        <a:rPr kumimoji="0" lang="hu-HU" altLang="hu-HU" sz="1600" b="0" i="0" u="none" strike="noStrike" cap="none" normalizeH="0" baseline="0" dirty="0" err="1" smtClean="0">
                          <a:ln>
                            <a:noFill/>
                          </a:ln>
                          <a:solidFill>
                            <a:schemeClr val="bg1">
                              <a:lumMod val="50000"/>
                            </a:schemeClr>
                          </a:solidFill>
                          <a:effectLst/>
                          <a:latin typeface="Arial" panose="020B0604020202020204" pitchFamily="34" charset="0"/>
                          <a:cs typeface="Arial" panose="020B0604020202020204" pitchFamily="34" charset="0"/>
                        </a:rPr>
                        <a:t>mkcs</a:t>
                      </a: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III. csoport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50-79% közötti ÖEK</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104091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51-60</a:t>
                      </a: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között</a:t>
                      </a:r>
                      <a:endParaRPr kumimoji="0" lang="hu-HU" altLang="hu-HU"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B1, B2</a:t>
                      </a:r>
                      <a:endPar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50% </a:t>
                      </a:r>
                      <a:r>
                        <a:rPr kumimoji="0" lang="hu-HU" altLang="hu-HU" sz="1600" b="0" i="0" u="none" strike="noStrike" cap="none" normalizeH="0" baseline="0" dirty="0" err="1" smtClean="0">
                          <a:ln>
                            <a:noFill/>
                          </a:ln>
                          <a:solidFill>
                            <a:schemeClr val="bg1">
                              <a:lumMod val="50000"/>
                            </a:schemeClr>
                          </a:solidFill>
                          <a:effectLst/>
                          <a:latin typeface="Arial" panose="020B0604020202020204" pitchFamily="34" charset="0"/>
                          <a:cs typeface="Arial" panose="020B0604020202020204" pitchFamily="34" charset="0"/>
                        </a:rPr>
                        <a:t>mkcs</a:t>
                      </a: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40-49% közötti ÖEK</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94544">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60</a:t>
                      </a:r>
                      <a:r>
                        <a:rPr kumimoji="0" lang="hu-HU" altLang="hu-H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feletti </a:t>
                      </a:r>
                      <a:r>
                        <a:rPr kumimoji="0" lang="hu-HU" altLang="hu-H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egészségi állapot</a:t>
                      </a:r>
                      <a:endParaRPr kumimoji="0" lang="hu-HU" altLang="hu-H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a:t>
                      </a:r>
                      <a:endParaRPr kumimoji="0" lang="hu-HU" altLang="hu-HU"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40% </a:t>
                      </a:r>
                      <a:r>
                        <a:rPr kumimoji="0" lang="hu-HU" altLang="hu-HU" sz="1600" b="0" i="0" u="none" strike="noStrike" cap="none" normalizeH="0" baseline="0" dirty="0" err="1" smtClean="0">
                          <a:ln>
                            <a:noFill/>
                          </a:ln>
                          <a:solidFill>
                            <a:schemeClr val="bg1">
                              <a:lumMod val="50000"/>
                            </a:schemeClr>
                          </a:solidFill>
                          <a:effectLst/>
                          <a:latin typeface="Arial" panose="020B0604020202020204" pitchFamily="34" charset="0"/>
                          <a:cs typeface="Arial" panose="020B0604020202020204" pitchFamily="34" charset="0"/>
                        </a:rPr>
                        <a:t>mkcs</a:t>
                      </a: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chemeClr val="bg1">
                              <a:lumMod val="50000"/>
                            </a:schemeClr>
                          </a:solidFill>
                          <a:effectLst/>
                          <a:latin typeface="Arial" panose="020B0604020202020204" pitchFamily="34" charset="0"/>
                          <a:cs typeface="Arial" panose="020B0604020202020204" pitchFamily="34" charset="0"/>
                        </a:rPr>
                        <a:t>0-39% közötti ÖEK</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2181" name="Rectangle 197"/>
          <p:cNvSpPr>
            <a:spLocks noChangeArrowheads="1"/>
          </p:cNvSpPr>
          <p:nvPr/>
        </p:nvSpPr>
        <p:spPr bwMode="auto">
          <a:xfrm>
            <a:off x="1143001" y="42361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ltLang="hu-HU">
              <a:latin typeface="Arial" panose="020B0604020202020204" pitchFamily="34" charset="0"/>
            </a:endParaRPr>
          </a:p>
        </p:txBody>
      </p:sp>
      <p:sp>
        <p:nvSpPr>
          <p:cNvPr id="2" name="Lefelé nyíl 1"/>
          <p:cNvSpPr/>
          <p:nvPr/>
        </p:nvSpPr>
        <p:spPr>
          <a:xfrm>
            <a:off x="0" y="1245410"/>
            <a:ext cx="1357312" cy="5273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1600" b="1" dirty="0" smtClean="0">
                <a:latin typeface="Arial" panose="020B0604020202020204" pitchFamily="34" charset="0"/>
                <a:cs typeface="Arial" panose="020B0604020202020204" pitchFamily="34" charset="0"/>
              </a:rPr>
              <a:t>Kevesebb / enyhébb BETEGSÉG / EGÉSZSÉGKÁROSODÁS / FOGYATÉKOSSÁG</a:t>
            </a:r>
            <a:endParaRPr lang="hu-HU" sz="1600" b="1" dirty="0">
              <a:latin typeface="Arial" panose="020B0604020202020204" pitchFamily="34" charset="0"/>
              <a:cs typeface="Arial" panose="020B0604020202020204" pitchFamily="34" charset="0"/>
            </a:endParaRPr>
          </a:p>
        </p:txBody>
      </p:sp>
      <p:sp>
        <p:nvSpPr>
          <p:cNvPr id="5" name="Lefelé nyíl 4"/>
          <p:cNvSpPr/>
          <p:nvPr/>
        </p:nvSpPr>
        <p:spPr>
          <a:xfrm rot="10800000">
            <a:off x="7936706" y="573880"/>
            <a:ext cx="1207293" cy="5233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hu-HU" b="1" dirty="0" smtClean="0">
                <a:latin typeface="Arial" panose="020B0604020202020204" pitchFamily="34" charset="0"/>
                <a:cs typeface="Arial" panose="020B0604020202020204" pitchFamily="34" charset="0"/>
              </a:rPr>
              <a:t>Alacsonyabb FOGLALKOZTATHATÓSÁG  / magasabb összegű  ELLÁTÁS</a:t>
            </a:r>
          </a:p>
        </p:txBody>
      </p:sp>
      <p:sp>
        <p:nvSpPr>
          <p:cNvPr id="6" name="Cím 1"/>
          <p:cNvSpPr txBox="1">
            <a:spLocks/>
          </p:cNvSpPr>
          <p:nvPr/>
        </p:nvSpPr>
        <p:spPr>
          <a:xfrm>
            <a:off x="672174" y="438448"/>
            <a:ext cx="7802959" cy="494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200" dirty="0" smtClean="0">
                <a:solidFill>
                  <a:schemeClr val="bg1"/>
                </a:solidFill>
                <a:latin typeface="Arial" panose="020B0604020202020204" pitchFamily="34" charset="0"/>
                <a:cs typeface="Arial" panose="020B0604020202020204" pitchFamily="34" charset="0"/>
              </a:rPr>
              <a:t>Összefüggések</a:t>
            </a:r>
            <a:endParaRPr lang="hu-HU"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976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5197</TotalTime>
  <Words>4454</Words>
  <Application>Microsoft Office PowerPoint</Application>
  <PresentationFormat>Diavetítés a képernyőre (4:3 oldalarány)</PresentationFormat>
  <Paragraphs>424</Paragraphs>
  <Slides>35</Slides>
  <Notes>7</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35</vt:i4>
      </vt:variant>
    </vt:vector>
  </HeadingPairs>
  <TitlesOfParts>
    <vt:vector size="45" baseType="lpstr">
      <vt:lpstr>Arial</vt:lpstr>
      <vt:lpstr>Bookman Old Style</vt:lpstr>
      <vt:lpstr>Calibri</vt:lpstr>
      <vt:lpstr>Calibri Light</vt:lpstr>
      <vt:lpstr>Palatino Linotype</vt:lpstr>
      <vt:lpstr>Symbol</vt:lpstr>
      <vt:lpstr>Times New Roman</vt:lpstr>
      <vt:lpstr>Verdana</vt:lpstr>
      <vt:lpstr>Wingdings</vt:lpstr>
      <vt:lpstr>Office-téma</vt:lpstr>
      <vt:lpstr>PowerPoint-bemutató</vt:lpstr>
      <vt:lpstr>PowerPoint-bemutató</vt:lpstr>
      <vt:lpstr> Komplex rehabilitáció</vt:lpstr>
      <vt:lpstr>A megváltozott munkaképességű személyek ellátásaival kapcsolatos eljárások</vt:lpstr>
      <vt:lpstr>PowerPoint-bemutató</vt:lpstr>
      <vt:lpstr>PowerPoint-bemutató</vt:lpstr>
      <vt:lpstr>PowerPoint-bemutató</vt:lpstr>
      <vt:lpstr>PowerPoint-bemutató</vt:lpstr>
      <vt:lpstr>PowerPoint-bemutató</vt:lpstr>
      <vt:lpstr>PowerPoint-bemutató</vt:lpstr>
      <vt:lpstr>A foglalkozási rehabilitációs szakértő feladatai a komplex minősítés során</vt:lpstr>
      <vt:lpstr>FOGLALKOZÁSI REHAB. SZAKÉRTŐ Minősítési szempontok</vt:lpstr>
      <vt:lpstr>Szociális rehabilitációs javaslat</vt:lpstr>
      <vt:lpstr>A szakértői munka menete foglalkozási/ szociális szakértő</vt:lpstr>
      <vt:lpstr>PowerPoint-bemutató</vt:lpstr>
      <vt:lpstr>Döntés az ellátásról</vt:lpstr>
      <vt:lpstr>Rehabilitációs ellátásra jogosultak</vt:lpstr>
      <vt:lpstr>PowerPoint-bemutató</vt:lpstr>
      <vt:lpstr>Rokkantsági ellátásra jogosultak</vt:lpstr>
      <vt:lpstr>Ellátások összege</vt:lpstr>
      <vt:lpstr>JOGORVOSLATI LEHETŐSÉGEK</vt:lpstr>
      <vt:lpstr>Együttműködés  a Rehabilitációs Hatósággal</vt:lpstr>
      <vt:lpstr>Munkavégzési szabályok  az ellátások mellett</vt:lpstr>
      <vt:lpstr>Munkavállaláshoz kapcsolódó kedvezmények típusai a MUNKAVÁLLALÓK részére:</vt:lpstr>
      <vt:lpstr>Munkavállaláshoz kapcsolódó kedvezmények típusai a MUNKAADÓK részére:</vt:lpstr>
      <vt:lpstr>A FOGLALKOZÁSI REHABILITÁCIÓS SEGITSÉG LEHETŐSÉGEI</vt:lpstr>
      <vt:lpstr>PowerPoint-bemutató</vt:lpstr>
      <vt:lpstr>A foglalkozási rehabilitációs folyamat - a kudarctól a megoldásig - </vt:lpstr>
      <vt:lpstr>EFOP-1.1.1-15 Megváltozott munkaképességű emberek támogatása kiemelt projekt</vt:lpstr>
      <vt:lpstr>PowerPoint-bemutató</vt:lpstr>
      <vt:lpstr>PowerPoint-bemutató</vt:lpstr>
      <vt:lpstr>PowerPoint-bemutató</vt:lpstr>
      <vt:lpstr>- </vt:lpstr>
      <vt:lpstr>SM betegek a projektben </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Daczi Peter</dc:creator>
  <cp:lastModifiedBy>Peter Daczi</cp:lastModifiedBy>
  <cp:revision>379</cp:revision>
  <cp:lastPrinted>2016-09-21T12:30:06Z</cp:lastPrinted>
  <dcterms:created xsi:type="dcterms:W3CDTF">2014-08-27T10:06:24Z</dcterms:created>
  <dcterms:modified xsi:type="dcterms:W3CDTF">2020-09-12T07:09:41Z</dcterms:modified>
</cp:coreProperties>
</file>